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0"/>
  </p:notesMasterIdLst>
  <p:sldIdLst>
    <p:sldId id="256" r:id="rId2"/>
    <p:sldId id="299" r:id="rId3"/>
    <p:sldId id="300" r:id="rId4"/>
    <p:sldId id="309" r:id="rId5"/>
    <p:sldId id="301" r:id="rId6"/>
    <p:sldId id="312" r:id="rId7"/>
    <p:sldId id="308" r:id="rId8"/>
    <p:sldId id="304" r:id="rId9"/>
    <p:sldId id="307" r:id="rId10"/>
    <p:sldId id="310" r:id="rId11"/>
    <p:sldId id="311" r:id="rId12"/>
    <p:sldId id="313" r:id="rId13"/>
    <p:sldId id="302" r:id="rId14"/>
    <p:sldId id="280" r:id="rId15"/>
    <p:sldId id="316" r:id="rId16"/>
    <p:sldId id="318" r:id="rId17"/>
    <p:sldId id="315" r:id="rId18"/>
    <p:sldId id="303" r:id="rId19"/>
    <p:sldId id="314" r:id="rId20"/>
    <p:sldId id="281" r:id="rId21"/>
    <p:sldId id="29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Hack" panose="020B0609030202020204" pitchFamily="49" charset="0"/>
      <p:regular r:id="rId66"/>
      <p:bold r:id="rId67"/>
      <p:italic r:id="rId68"/>
      <p:boldItalic r:id="rId69"/>
    </p:embeddedFont>
    <p:embeddedFont>
      <p:font typeface="Montserrat" panose="00000500000000000000" pitchFamily="2" charset="-18"/>
      <p:regular r:id="rId70"/>
      <p:bold r:id="rId71"/>
      <p:italic r:id="rId72"/>
      <p:boldItalic r:id="rId73"/>
    </p:embeddedFont>
    <p:embeddedFont>
      <p:font typeface="Roboto Slab" panose="020B0604020202020204" charset="0"/>
      <p:regular r:id="rId74"/>
      <p:bold r:id="rId75"/>
    </p:embeddedFont>
    <p:embeddedFont>
      <p:font typeface="Source Sans Pro" panose="020B05030304030202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80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ktek\repos\msc-thesis\docs\resources\diagram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ktek\repos\msc-thesis\docs\resources\diagram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ktek\repos\msc-thesis\docs\resources\diagram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ktek\repos\msc-thesis\docs\resources\diagram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ktek\repos\msc-thesis\docs\resources\diagram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Munka1!$A$2</c:f>
              <c:strCache>
                <c:ptCount val="1"/>
                <c:pt idx="0">
                  <c:v>QBSolv 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28575">
                <a:solidFill>
                  <a:schemeClr val="accent1"/>
                </a:solidFill>
                <a:prstDash val="lgDashDot"/>
                <a:round/>
              </a:ln>
              <a:effectLst/>
            </c:spPr>
          </c:marker>
          <c:xVal>
            <c:numRef>
              <c:f>Munka1!$B$1:$I$1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  <c:pt idx="7">
                  <c:v>2000</c:v>
                </c:pt>
              </c:numCache>
            </c:numRef>
          </c:xVal>
          <c:yVal>
            <c:numRef>
              <c:f>Munka1!$B$2:$I$2</c:f>
              <c:numCache>
                <c:formatCode>0.00</c:formatCode>
                <c:ptCount val="8"/>
                <c:pt idx="0">
                  <c:v>2.3333333333333334E-2</c:v>
                </c:pt>
                <c:pt idx="1">
                  <c:v>3.6666666666666674E-2</c:v>
                </c:pt>
                <c:pt idx="2">
                  <c:v>0.91999999999999993</c:v>
                </c:pt>
                <c:pt idx="3">
                  <c:v>1.0133333333333334</c:v>
                </c:pt>
                <c:pt idx="4">
                  <c:v>1.3399999999999999</c:v>
                </c:pt>
                <c:pt idx="5">
                  <c:v>3.85</c:v>
                </c:pt>
                <c:pt idx="6">
                  <c:v>12.149999999999999</c:v>
                </c:pt>
                <c:pt idx="7">
                  <c:v>43.663333333333334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EFB-4260-A799-F69434BF428B}"/>
            </c:ext>
          </c:extLst>
        </c:ser>
        <c:ser>
          <c:idx val="1"/>
          <c:order val="1"/>
          <c:tx>
            <c:strRef>
              <c:f>Munka1!$A$3</c:f>
              <c:strCache>
                <c:ptCount val="1"/>
                <c:pt idx="0">
                  <c:v>Simulated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2857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Munka1!$B$1:$I$1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  <c:pt idx="7">
                  <c:v>2000</c:v>
                </c:pt>
              </c:numCache>
            </c:numRef>
          </c:xVal>
          <c:yVal>
            <c:numRef>
              <c:f>Munka1!$B$3:$I$3</c:f>
              <c:numCache>
                <c:formatCode>0.00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2.3333333333333334E-2</c:v>
                </c:pt>
                <c:pt idx="3">
                  <c:v>7.3333333333333348E-2</c:v>
                </c:pt>
                <c:pt idx="4">
                  <c:v>0.29000000000000004</c:v>
                </c:pt>
                <c:pt idx="5">
                  <c:v>1.8033333333333335</c:v>
                </c:pt>
                <c:pt idx="6">
                  <c:v>7.2366666666666672</c:v>
                </c:pt>
                <c:pt idx="7">
                  <c:v>32.076666666666661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EFB-4260-A799-F69434BF428B}"/>
            </c:ext>
          </c:extLst>
        </c:ser>
        <c:ser>
          <c:idx val="2"/>
          <c:order val="2"/>
          <c:tx>
            <c:strRef>
              <c:f>Munka1!$A$4</c:f>
              <c:strCache>
                <c:ptCount val="1"/>
                <c:pt idx="0">
                  <c:v>Hybrid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2857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Munka1!$B$1:$I$1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  <c:pt idx="7">
                  <c:v>2000</c:v>
                </c:pt>
              </c:numCache>
            </c:numRef>
          </c:xVal>
          <c:yVal>
            <c:numRef>
              <c:f>Munka1!$B$4:$I$4</c:f>
              <c:numCache>
                <c:formatCode>0.00</c:formatCode>
                <c:ptCount val="8"/>
                <c:pt idx="0">
                  <c:v>71.22</c:v>
                </c:pt>
                <c:pt idx="1">
                  <c:v>10.313333333333334</c:v>
                </c:pt>
                <c:pt idx="2">
                  <c:v>15.696666666666667</c:v>
                </c:pt>
                <c:pt idx="3">
                  <c:v>10.49</c:v>
                </c:pt>
                <c:pt idx="4">
                  <c:v>9.8699999999999992</c:v>
                </c:pt>
                <c:pt idx="5">
                  <c:v>11.633333333333333</c:v>
                </c:pt>
                <c:pt idx="6">
                  <c:v>16.303333333333331</c:v>
                </c:pt>
                <c:pt idx="7">
                  <c:v>52.076666666666675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EFB-4260-A799-F69434BF428B}"/>
            </c:ext>
          </c:extLst>
        </c:ser>
        <c:ser>
          <c:idx val="3"/>
          <c:order val="3"/>
          <c:tx>
            <c:strRef>
              <c:f>Munka1!$A$5</c:f>
              <c:strCache>
                <c:ptCount val="1"/>
                <c:pt idx="0">
                  <c:v>HybridWorkflow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2857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Munka1!$B$1:$I$1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  <c:pt idx="7">
                  <c:v>2000</c:v>
                </c:pt>
              </c:numCache>
            </c:numRef>
          </c:xVal>
          <c:yVal>
            <c:numRef>
              <c:f>Munka1!$B$5:$I$5</c:f>
              <c:numCache>
                <c:formatCode>0.00</c:formatCode>
                <c:ptCount val="8"/>
                <c:pt idx="0">
                  <c:v>11.853333333333333</c:v>
                </c:pt>
                <c:pt idx="1">
                  <c:v>11.563333333333333</c:v>
                </c:pt>
                <c:pt idx="2">
                  <c:v>11.026666666666666</c:v>
                </c:pt>
                <c:pt idx="3">
                  <c:v>12.933333333333332</c:v>
                </c:pt>
                <c:pt idx="4">
                  <c:v>13.270000000000001</c:v>
                </c:pt>
                <c:pt idx="5">
                  <c:v>25.743333333333336</c:v>
                </c:pt>
                <c:pt idx="6">
                  <c:v>84.443333333333328</c:v>
                </c:pt>
                <c:pt idx="7">
                  <c:v>375.68666666666667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EFB-4260-A799-F69434BF428B}"/>
            </c:ext>
          </c:extLst>
        </c:ser>
        <c:ser>
          <c:idx val="4"/>
          <c:order val="4"/>
          <c:tx>
            <c:strRef>
              <c:f>Munka1!$A$6</c:f>
              <c:strCache>
                <c:ptCount val="1"/>
                <c:pt idx="0">
                  <c:v>Gurobi90</c:v>
                </c:pt>
              </c:strCache>
            </c:strRef>
          </c:tx>
          <c:spPr>
            <a:ln w="3810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plus"/>
            <c:size val="10"/>
            <c:spPr>
              <a:noFill/>
              <a:ln w="38100">
                <a:solidFill>
                  <a:schemeClr val="accent5"/>
                </a:solidFill>
                <a:round/>
              </a:ln>
              <a:effectLst/>
            </c:spPr>
          </c:marker>
          <c:xVal>
            <c:numRef>
              <c:f>Munka1!$B$1:$I$1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  <c:pt idx="7">
                  <c:v>2000</c:v>
                </c:pt>
              </c:numCache>
            </c:numRef>
          </c:xVal>
          <c:yVal>
            <c:numRef>
              <c:f>Munka1!$B$6:$I$6</c:f>
              <c:numCache>
                <c:formatCode>0.00</c:formatCode>
                <c:ptCount val="8"/>
                <c:pt idx="0">
                  <c:v>0.01</c:v>
                </c:pt>
                <c:pt idx="1">
                  <c:v>1.3333333333333334E-2</c:v>
                </c:pt>
                <c:pt idx="2">
                  <c:v>0.01</c:v>
                </c:pt>
                <c:pt idx="3">
                  <c:v>0.04</c:v>
                </c:pt>
                <c:pt idx="4">
                  <c:v>0.21333333333333335</c:v>
                </c:pt>
                <c:pt idx="5">
                  <c:v>3.3566666666666669</c:v>
                </c:pt>
                <c:pt idx="6">
                  <c:v>21.176666666666666</c:v>
                </c:pt>
                <c:pt idx="7">
                  <c:v>170.47499999999999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EFB-4260-A799-F69434BF428B}"/>
            </c:ext>
          </c:extLst>
        </c:ser>
        <c:ser>
          <c:idx val="5"/>
          <c:order val="5"/>
          <c:tx>
            <c:strRef>
              <c:f>Munka1!$A$7</c:f>
              <c:strCache>
                <c:ptCount val="1"/>
                <c:pt idx="0">
                  <c:v>Gurobi</c:v>
                </c:pt>
              </c:strCache>
            </c:strRef>
          </c:tx>
          <c:spPr>
            <a:ln w="38100" cap="rnd">
              <a:solidFill>
                <a:schemeClr val="accent6"/>
              </a:solidFill>
              <a:prstDash val="sysDash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38100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Munka1!$B$1:$I$1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  <c:pt idx="7">
                  <c:v>2000</c:v>
                </c:pt>
              </c:numCache>
            </c:numRef>
          </c:xVal>
          <c:yVal>
            <c:numRef>
              <c:f>Munka1!$B$7:$I$7</c:f>
              <c:numCache>
                <c:formatCode>0.00</c:formatCode>
                <c:ptCount val="8"/>
                <c:pt idx="0">
                  <c:v>0.02</c:v>
                </c:pt>
                <c:pt idx="1">
                  <c:v>9.3333333333333338E-2</c:v>
                </c:pt>
                <c:pt idx="2">
                  <c:v>7.3333333333333348E-2</c:v>
                </c:pt>
                <c:pt idx="3">
                  <c:v>0.35000000000000003</c:v>
                </c:pt>
                <c:pt idx="4">
                  <c:v>3.4933333333333336</c:v>
                </c:pt>
                <c:pt idx="5">
                  <c:v>123.85666666666667</c:v>
                </c:pt>
                <c:pt idx="6">
                  <c:v>949.58500000000004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EEFB-4260-A799-F69434BF4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381551"/>
        <c:axId val="565368655"/>
      </c:scatterChart>
      <c:valAx>
        <c:axId val="565381551"/>
        <c:scaling>
          <c:logBase val="10"/>
          <c:orientation val="minMax"/>
          <c:max val="20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8655"/>
        <c:crosses val="autoZero"/>
        <c:crossBetween val="midCat"/>
      </c:valAx>
      <c:valAx>
        <c:axId val="565368655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futásidő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815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Munka2!$A$2</c:f>
              <c:strCache>
                <c:ptCount val="1"/>
                <c:pt idx="0">
                  <c:v>QBSolv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28575">
                <a:solidFill>
                  <a:schemeClr val="accent1"/>
                </a:solidFill>
                <a:prstDash val="sysDot"/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Munka2!$B$2:$G$2</c:f>
              <c:numCache>
                <c:formatCode>General</c:formatCode>
                <c:ptCount val="6"/>
                <c:pt idx="0">
                  <c:v>6.5000000000000002E-2</c:v>
                </c:pt>
                <c:pt idx="1">
                  <c:v>0.45</c:v>
                </c:pt>
                <c:pt idx="2">
                  <c:v>0.95499999999999996</c:v>
                </c:pt>
                <c:pt idx="3">
                  <c:v>1.2850000000000001</c:v>
                </c:pt>
                <c:pt idx="4">
                  <c:v>3.87</c:v>
                </c:pt>
                <c:pt idx="5">
                  <c:v>10.664999999999999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93E-4161-A5D8-9DAC30F8AF12}"/>
            </c:ext>
          </c:extLst>
        </c:ser>
        <c:ser>
          <c:idx val="1"/>
          <c:order val="1"/>
          <c:tx>
            <c:strRef>
              <c:f>Munka2!$A$3</c:f>
              <c:strCache>
                <c:ptCount val="1"/>
                <c:pt idx="0">
                  <c:v>Simulated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2857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Munka2!$B$3:$G$3</c:f>
              <c:numCache>
                <c:formatCode>General</c:formatCode>
                <c:ptCount val="6"/>
                <c:pt idx="0">
                  <c:v>2.5000000000000001E-2</c:v>
                </c:pt>
                <c:pt idx="1">
                  <c:v>0.02</c:v>
                </c:pt>
                <c:pt idx="2">
                  <c:v>7.0000000000000007E-2</c:v>
                </c:pt>
                <c:pt idx="3">
                  <c:v>0.19500000000000001</c:v>
                </c:pt>
                <c:pt idx="4">
                  <c:v>0.63500000000000001</c:v>
                </c:pt>
                <c:pt idx="5">
                  <c:v>3.92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93E-4161-A5D8-9DAC30F8AF12}"/>
            </c:ext>
          </c:extLst>
        </c:ser>
        <c:ser>
          <c:idx val="2"/>
          <c:order val="2"/>
          <c:tx>
            <c:strRef>
              <c:f>Munka2!$A$4</c:f>
              <c:strCache>
                <c:ptCount val="1"/>
                <c:pt idx="0">
                  <c:v>Hybrid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2857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Munka2!$B$4:$G$4</c:f>
              <c:numCache>
                <c:formatCode>General</c:formatCode>
                <c:ptCount val="6"/>
                <c:pt idx="0">
                  <c:v>72.525000000000006</c:v>
                </c:pt>
                <c:pt idx="1">
                  <c:v>106.86499999999999</c:v>
                </c:pt>
                <c:pt idx="2">
                  <c:v>13.26</c:v>
                </c:pt>
                <c:pt idx="3">
                  <c:v>23.81</c:v>
                </c:pt>
                <c:pt idx="4">
                  <c:v>33.44</c:v>
                </c:pt>
                <c:pt idx="5">
                  <c:v>20.37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93E-4161-A5D8-9DAC30F8AF12}"/>
            </c:ext>
          </c:extLst>
        </c:ser>
        <c:ser>
          <c:idx val="3"/>
          <c:order val="3"/>
          <c:tx>
            <c:strRef>
              <c:f>Munka2!$A$5</c:f>
              <c:strCache>
                <c:ptCount val="1"/>
                <c:pt idx="0">
                  <c:v>HybridWorkflow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2857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Munka2!$B$5:$G$5</c:f>
              <c:numCache>
                <c:formatCode>General</c:formatCode>
                <c:ptCount val="6"/>
                <c:pt idx="0">
                  <c:v>9.91</c:v>
                </c:pt>
                <c:pt idx="1">
                  <c:v>9.51</c:v>
                </c:pt>
                <c:pt idx="2">
                  <c:v>10.695</c:v>
                </c:pt>
                <c:pt idx="3">
                  <c:v>11.385</c:v>
                </c:pt>
                <c:pt idx="4">
                  <c:v>18.440000000000001</c:v>
                </c:pt>
                <c:pt idx="5">
                  <c:v>42.825000000000003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93E-4161-A5D8-9DAC30F8AF12}"/>
            </c:ext>
          </c:extLst>
        </c:ser>
        <c:ser>
          <c:idx val="4"/>
          <c:order val="4"/>
          <c:tx>
            <c:strRef>
              <c:f>Munka2!$A$6</c:f>
              <c:strCache>
                <c:ptCount val="1"/>
                <c:pt idx="0">
                  <c:v>Gurobi90</c:v>
                </c:pt>
              </c:strCache>
            </c:strRef>
          </c:tx>
          <c:spPr>
            <a:ln w="3810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star"/>
            <c:size val="6"/>
            <c:spPr>
              <a:noFill/>
              <a:ln w="38100">
                <a:solidFill>
                  <a:schemeClr val="accent5"/>
                </a:solidFill>
                <a:prstDash val="dash"/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Munka2!$B$6:$G$6</c:f>
              <c:numCache>
                <c:formatCode>General</c:formatCode>
                <c:ptCount val="6"/>
                <c:pt idx="0">
                  <c:v>1.4999999999999999E-2</c:v>
                </c:pt>
                <c:pt idx="1">
                  <c:v>0.01</c:v>
                </c:pt>
                <c:pt idx="2">
                  <c:v>0.125</c:v>
                </c:pt>
                <c:pt idx="3">
                  <c:v>5.5E-2</c:v>
                </c:pt>
                <c:pt idx="4">
                  <c:v>0.29500000000000004</c:v>
                </c:pt>
                <c:pt idx="5">
                  <c:v>3.8049999999999997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93E-4161-A5D8-9DAC30F8AF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381551"/>
        <c:axId val="565368655"/>
      </c:scatterChart>
      <c:valAx>
        <c:axId val="565381551"/>
        <c:scaling>
          <c:logBase val="10"/>
          <c:orientation val="minMax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8655"/>
        <c:crosses val="autoZero"/>
        <c:crossBetween val="midCat"/>
      </c:valAx>
      <c:valAx>
        <c:axId val="565368655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1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futásidő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1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815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20"/>
      <c:rotY val="20"/>
      <c:rAngAx val="0"/>
      <c:perspective val="20"/>
    </c:view3D>
    <c:floor>
      <c:thickness val="0"/>
      <c:spPr>
        <a:pattFill prst="openDmn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ln>
          <a:noFill/>
        </a:ln>
        <a:effectLst/>
        <a:sp3d/>
      </c:spPr>
    </c:floor>
    <c:sideWall>
      <c:thickness val="0"/>
      <c:spPr>
        <a:pattFill prst="openDmn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ln>
          <a:noFill/>
        </a:ln>
        <a:effectLst/>
        <a:sp3d/>
      </c:spPr>
    </c:sideWall>
    <c:backWall>
      <c:thickness val="0"/>
      <c:spPr>
        <a:pattFill prst="openDmn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Munka2!$N$13</c:f>
              <c:strCache>
                <c:ptCount val="1"/>
                <c:pt idx="0">
                  <c:v>QBSolv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numRef>
              <c:f>Munka2!$O$12:$T$12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cat>
          <c:val>
            <c:numRef>
              <c:f>Munka2!$O$13:$T$13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0.55000000000000004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25-4A71-8890-189FB11410A2}"/>
            </c:ext>
          </c:extLst>
        </c:ser>
        <c:ser>
          <c:idx val="1"/>
          <c:order val="1"/>
          <c:tx>
            <c:strRef>
              <c:f>Munka2!$N$14</c:f>
              <c:strCache>
                <c:ptCount val="1"/>
                <c:pt idx="0">
                  <c:v>Simulated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Munka2!$O$12:$T$12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cat>
          <c:val>
            <c:numRef>
              <c:f>Munka2!$O$14:$T$14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0.55000000000000004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25-4A71-8890-189FB11410A2}"/>
            </c:ext>
          </c:extLst>
        </c:ser>
        <c:ser>
          <c:idx val="2"/>
          <c:order val="2"/>
          <c:tx>
            <c:strRef>
              <c:f>Munka2!$N$15</c:f>
              <c:strCache>
                <c:ptCount val="1"/>
                <c:pt idx="0">
                  <c:v>Hybrid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numRef>
              <c:f>Munka2!$O$12:$T$12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cat>
          <c:val>
            <c:numRef>
              <c:f>Munka2!$O$15:$T$15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0.55000000000000004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25-4A71-8890-189FB11410A2}"/>
            </c:ext>
          </c:extLst>
        </c:ser>
        <c:ser>
          <c:idx val="3"/>
          <c:order val="3"/>
          <c:tx>
            <c:strRef>
              <c:f>Munka2!$N$16</c:f>
              <c:strCache>
                <c:ptCount val="1"/>
                <c:pt idx="0">
                  <c:v>HybridWorkflow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numRef>
              <c:f>Munka2!$O$12:$T$12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cat>
          <c:val>
            <c:numRef>
              <c:f>Munka2!$O$16:$T$16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0.55000000000000004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925-4A71-8890-189FB11410A2}"/>
            </c:ext>
          </c:extLst>
        </c:ser>
        <c:ser>
          <c:idx val="4"/>
          <c:order val="4"/>
          <c:tx>
            <c:strRef>
              <c:f>Munka2!$N$17</c:f>
              <c:strCache>
                <c:ptCount val="1"/>
                <c:pt idx="0">
                  <c:v>Gurobi90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numRef>
              <c:f>Munka2!$O$12:$T$12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cat>
          <c:val>
            <c:numRef>
              <c:f>Munka2!$O$17:$T$17</c:f>
              <c:numCache>
                <c:formatCode>General</c:formatCode>
                <c:ptCount val="6"/>
                <c:pt idx="0">
                  <c:v>1</c:v>
                </c:pt>
                <c:pt idx="1">
                  <c:v>0.92500000000000004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0.95499999999999996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925-4A71-8890-189FB1141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97584"/>
        <c:axId val="79300496"/>
        <c:axId val="129268896"/>
      </c:line3DChart>
      <c:catAx>
        <c:axId val="79297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00496"/>
        <c:crosses val="autoZero"/>
        <c:auto val="1"/>
        <c:lblAlgn val="ctr"/>
        <c:lblOffset val="100"/>
        <c:noMultiLvlLbl val="0"/>
      </c:catAx>
      <c:valAx>
        <c:axId val="7930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baseline="0">
                    <a:effectLst/>
                  </a:rPr>
                  <a:t>Approximáció aránya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97584"/>
        <c:crosses val="autoZero"/>
        <c:crossBetween val="between"/>
      </c:valAx>
      <c:serAx>
        <c:axId val="12926889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00496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Munka2!$A$2</c:f>
              <c:strCache>
                <c:ptCount val="1"/>
                <c:pt idx="0">
                  <c:v>QBSolv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28575">
                <a:solidFill>
                  <a:schemeClr val="accent1"/>
                </a:solidFill>
                <a:prstDash val="sysDot"/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Munka2!$B$2:$G$2</c:f>
              <c:numCache>
                <c:formatCode>General</c:formatCode>
                <c:ptCount val="6"/>
                <c:pt idx="0">
                  <c:v>6.5000000000000002E-2</c:v>
                </c:pt>
                <c:pt idx="1">
                  <c:v>0.45</c:v>
                </c:pt>
                <c:pt idx="2">
                  <c:v>0.95499999999999996</c:v>
                </c:pt>
                <c:pt idx="3">
                  <c:v>1.2850000000000001</c:v>
                </c:pt>
                <c:pt idx="4">
                  <c:v>3.87</c:v>
                </c:pt>
                <c:pt idx="5">
                  <c:v>10.664999999999999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40E-476A-B332-70403A3AD2AB}"/>
            </c:ext>
          </c:extLst>
        </c:ser>
        <c:ser>
          <c:idx val="1"/>
          <c:order val="1"/>
          <c:tx>
            <c:strRef>
              <c:f>Munka2!$A$3</c:f>
              <c:strCache>
                <c:ptCount val="1"/>
                <c:pt idx="0">
                  <c:v>Simulated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2857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Munka2!$B$3:$G$3</c:f>
              <c:numCache>
                <c:formatCode>General</c:formatCode>
                <c:ptCount val="6"/>
                <c:pt idx="0">
                  <c:v>2.5000000000000001E-2</c:v>
                </c:pt>
                <c:pt idx="1">
                  <c:v>0.02</c:v>
                </c:pt>
                <c:pt idx="2">
                  <c:v>7.0000000000000007E-2</c:v>
                </c:pt>
                <c:pt idx="3">
                  <c:v>0.19500000000000001</c:v>
                </c:pt>
                <c:pt idx="4">
                  <c:v>0.63500000000000001</c:v>
                </c:pt>
                <c:pt idx="5">
                  <c:v>3.92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40E-476A-B332-70403A3AD2AB}"/>
            </c:ext>
          </c:extLst>
        </c:ser>
        <c:ser>
          <c:idx val="2"/>
          <c:order val="2"/>
          <c:tx>
            <c:strRef>
              <c:f>Munka2!$A$4</c:f>
              <c:strCache>
                <c:ptCount val="1"/>
                <c:pt idx="0">
                  <c:v>Hybrid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2857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Munka2!$B$4:$G$4</c:f>
              <c:numCache>
                <c:formatCode>General</c:formatCode>
                <c:ptCount val="6"/>
                <c:pt idx="0">
                  <c:v>72.525000000000006</c:v>
                </c:pt>
                <c:pt idx="1">
                  <c:v>106.86499999999999</c:v>
                </c:pt>
                <c:pt idx="2">
                  <c:v>13.26</c:v>
                </c:pt>
                <c:pt idx="3">
                  <c:v>23.81</c:v>
                </c:pt>
                <c:pt idx="4">
                  <c:v>33.44</c:v>
                </c:pt>
                <c:pt idx="5">
                  <c:v>20.37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40E-476A-B332-70403A3AD2AB}"/>
            </c:ext>
          </c:extLst>
        </c:ser>
        <c:ser>
          <c:idx val="3"/>
          <c:order val="3"/>
          <c:tx>
            <c:strRef>
              <c:f>Munka2!$A$5</c:f>
              <c:strCache>
                <c:ptCount val="1"/>
                <c:pt idx="0">
                  <c:v>HybridWorkflow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2857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Munka2!$B$5:$G$5</c:f>
              <c:numCache>
                <c:formatCode>General</c:formatCode>
                <c:ptCount val="6"/>
                <c:pt idx="0">
                  <c:v>9.91</c:v>
                </c:pt>
                <c:pt idx="1">
                  <c:v>9.51</c:v>
                </c:pt>
                <c:pt idx="2">
                  <c:v>10.695</c:v>
                </c:pt>
                <c:pt idx="3">
                  <c:v>11.385</c:v>
                </c:pt>
                <c:pt idx="4">
                  <c:v>18.440000000000001</c:v>
                </c:pt>
                <c:pt idx="5">
                  <c:v>42.825000000000003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40E-476A-B332-70403A3AD2AB}"/>
            </c:ext>
          </c:extLst>
        </c:ser>
        <c:ser>
          <c:idx val="4"/>
          <c:order val="4"/>
          <c:tx>
            <c:strRef>
              <c:f>Munka2!$A$6</c:f>
              <c:strCache>
                <c:ptCount val="1"/>
                <c:pt idx="0">
                  <c:v>Gurobi90</c:v>
                </c:pt>
              </c:strCache>
            </c:strRef>
          </c:tx>
          <c:spPr>
            <a:ln w="3810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star"/>
            <c:size val="6"/>
            <c:spPr>
              <a:noFill/>
              <a:ln w="38100">
                <a:solidFill>
                  <a:schemeClr val="accent5"/>
                </a:solidFill>
                <a:prstDash val="dash"/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Munka2!$B$6:$G$6</c:f>
              <c:numCache>
                <c:formatCode>General</c:formatCode>
                <c:ptCount val="6"/>
                <c:pt idx="0">
                  <c:v>1.4999999999999999E-2</c:v>
                </c:pt>
                <c:pt idx="1">
                  <c:v>0.01</c:v>
                </c:pt>
                <c:pt idx="2">
                  <c:v>0.125</c:v>
                </c:pt>
                <c:pt idx="3">
                  <c:v>5.5E-2</c:v>
                </c:pt>
                <c:pt idx="4">
                  <c:v>0.29500000000000004</c:v>
                </c:pt>
                <c:pt idx="5">
                  <c:v>3.8049999999999997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40E-476A-B332-70403A3AD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381551"/>
        <c:axId val="565368655"/>
      </c:scatterChart>
      <c:valAx>
        <c:axId val="565381551"/>
        <c:scaling>
          <c:logBase val="10"/>
          <c:orientation val="minMax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8655"/>
        <c:crosses val="autoZero"/>
        <c:crossBetween val="midCat"/>
      </c:valAx>
      <c:valAx>
        <c:axId val="565368655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1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futásidő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1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815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Munka2!$A$2</c:f>
              <c:strCache>
                <c:ptCount val="1"/>
                <c:pt idx="0">
                  <c:v>QBSolv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28575">
                <a:solidFill>
                  <a:schemeClr val="accent1"/>
                </a:solidFill>
                <a:prstDash val="sysDot"/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Munka2!$B$2:$G$2</c:f>
              <c:numCache>
                <c:formatCode>General</c:formatCode>
                <c:ptCount val="6"/>
                <c:pt idx="0">
                  <c:v>6.5000000000000002E-2</c:v>
                </c:pt>
                <c:pt idx="1">
                  <c:v>0.45</c:v>
                </c:pt>
                <c:pt idx="2">
                  <c:v>0.95499999999999996</c:v>
                </c:pt>
                <c:pt idx="3">
                  <c:v>1.2850000000000001</c:v>
                </c:pt>
                <c:pt idx="4">
                  <c:v>3.87</c:v>
                </c:pt>
                <c:pt idx="5">
                  <c:v>10.664999999999999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40E-476A-B332-70403A3AD2AB}"/>
            </c:ext>
          </c:extLst>
        </c:ser>
        <c:ser>
          <c:idx val="1"/>
          <c:order val="1"/>
          <c:tx>
            <c:strRef>
              <c:f>Munka2!$A$3</c:f>
              <c:strCache>
                <c:ptCount val="1"/>
                <c:pt idx="0">
                  <c:v>Simulated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2857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Munka2!$B$3:$G$3</c:f>
              <c:numCache>
                <c:formatCode>General</c:formatCode>
                <c:ptCount val="6"/>
                <c:pt idx="0">
                  <c:v>2.5000000000000001E-2</c:v>
                </c:pt>
                <c:pt idx="1">
                  <c:v>0.02</c:v>
                </c:pt>
                <c:pt idx="2">
                  <c:v>7.0000000000000007E-2</c:v>
                </c:pt>
                <c:pt idx="3">
                  <c:v>0.19500000000000001</c:v>
                </c:pt>
                <c:pt idx="4">
                  <c:v>0.63500000000000001</c:v>
                </c:pt>
                <c:pt idx="5">
                  <c:v>3.92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40E-476A-B332-70403A3AD2AB}"/>
            </c:ext>
          </c:extLst>
        </c:ser>
        <c:ser>
          <c:idx val="2"/>
          <c:order val="2"/>
          <c:tx>
            <c:strRef>
              <c:f>Munka2!$A$4</c:f>
              <c:strCache>
                <c:ptCount val="1"/>
                <c:pt idx="0">
                  <c:v>Hybrid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2857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Munka2!$B$4:$G$4</c:f>
              <c:numCache>
                <c:formatCode>General</c:formatCode>
                <c:ptCount val="6"/>
                <c:pt idx="0">
                  <c:v>72.525000000000006</c:v>
                </c:pt>
                <c:pt idx="1">
                  <c:v>106.86499999999999</c:v>
                </c:pt>
                <c:pt idx="2">
                  <c:v>13.26</c:v>
                </c:pt>
                <c:pt idx="3">
                  <c:v>23.81</c:v>
                </c:pt>
                <c:pt idx="4">
                  <c:v>33.44</c:v>
                </c:pt>
                <c:pt idx="5">
                  <c:v>20.37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40E-476A-B332-70403A3AD2AB}"/>
            </c:ext>
          </c:extLst>
        </c:ser>
        <c:ser>
          <c:idx val="3"/>
          <c:order val="3"/>
          <c:tx>
            <c:strRef>
              <c:f>Munka2!$A$5</c:f>
              <c:strCache>
                <c:ptCount val="1"/>
                <c:pt idx="0">
                  <c:v>HybridWorkflow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2857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Munka2!$B$5:$G$5</c:f>
              <c:numCache>
                <c:formatCode>General</c:formatCode>
                <c:ptCount val="6"/>
                <c:pt idx="0">
                  <c:v>9.91</c:v>
                </c:pt>
                <c:pt idx="1">
                  <c:v>9.51</c:v>
                </c:pt>
                <c:pt idx="2">
                  <c:v>10.695</c:v>
                </c:pt>
                <c:pt idx="3">
                  <c:v>11.385</c:v>
                </c:pt>
                <c:pt idx="4">
                  <c:v>18.440000000000001</c:v>
                </c:pt>
                <c:pt idx="5">
                  <c:v>42.825000000000003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40E-476A-B332-70403A3AD2AB}"/>
            </c:ext>
          </c:extLst>
        </c:ser>
        <c:ser>
          <c:idx val="4"/>
          <c:order val="4"/>
          <c:tx>
            <c:strRef>
              <c:f>Munka2!$A$6</c:f>
              <c:strCache>
                <c:ptCount val="1"/>
                <c:pt idx="0">
                  <c:v>Gurobi90</c:v>
                </c:pt>
              </c:strCache>
            </c:strRef>
          </c:tx>
          <c:spPr>
            <a:ln w="3810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star"/>
            <c:size val="6"/>
            <c:spPr>
              <a:noFill/>
              <a:ln w="38100">
                <a:solidFill>
                  <a:schemeClr val="accent5"/>
                </a:solidFill>
                <a:prstDash val="dash"/>
                <a:round/>
              </a:ln>
              <a:effectLst/>
            </c:spPr>
          </c:marker>
          <c:xVal>
            <c:numRef>
              <c:f>Munka2!$B$1:$G$1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</c:numCache>
            </c:numRef>
          </c:xVal>
          <c:yVal>
            <c:numRef>
              <c:f>Munka2!$B$6:$G$6</c:f>
              <c:numCache>
                <c:formatCode>General</c:formatCode>
                <c:ptCount val="6"/>
                <c:pt idx="0">
                  <c:v>1.4999999999999999E-2</c:v>
                </c:pt>
                <c:pt idx="1">
                  <c:v>0.01</c:v>
                </c:pt>
                <c:pt idx="2">
                  <c:v>0.125</c:v>
                </c:pt>
                <c:pt idx="3">
                  <c:v>5.5E-2</c:v>
                </c:pt>
                <c:pt idx="4">
                  <c:v>0.29500000000000004</c:v>
                </c:pt>
                <c:pt idx="5">
                  <c:v>3.8049999999999997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40E-476A-B332-70403A3AD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381551"/>
        <c:axId val="565368655"/>
      </c:scatterChart>
      <c:valAx>
        <c:axId val="565381551"/>
        <c:scaling>
          <c:logBase val="10"/>
          <c:orientation val="minMax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8655"/>
        <c:crosses val="autoZero"/>
        <c:crossBetween val="midCat"/>
      </c:valAx>
      <c:valAx>
        <c:axId val="565368655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1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futásidő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1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815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2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717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bf1dbd1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bf1dbd17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bf1dbd17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bf1dbd17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bf1dbd17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bf1dbd17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bf1dbd17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bf1dbd17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bf1dbd17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abf1dbd17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09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bf1dbd17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bf1dbd17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bf1dbd179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abf1dbd179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bf1dbd179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bf1dbd179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84fc56d062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84fc56d062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114470e8e2_9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114470e8e2_9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62b07a6525_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62b07a6525_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futásidő</a:t>
            </a:r>
            <a:r>
              <a:rPr lang="en-US" dirty="0"/>
              <a:t> </a:t>
            </a:r>
            <a:r>
              <a:rPr lang="en-US" dirty="0" err="1"/>
              <a:t>grafikonon</a:t>
            </a:r>
            <a:r>
              <a:rPr lang="en-US" dirty="0"/>
              <a:t> a </a:t>
            </a:r>
            <a:r>
              <a:rPr lang="en-US" dirty="0" err="1"/>
              <a:t>mérési</a:t>
            </a:r>
            <a:r>
              <a:rPr lang="en-US" dirty="0"/>
              <a:t> </a:t>
            </a:r>
            <a:r>
              <a:rPr lang="en-US" dirty="0" err="1"/>
              <a:t>pontokat</a:t>
            </a:r>
            <a:r>
              <a:rPr lang="en-US" dirty="0"/>
              <a:t> </a:t>
            </a:r>
            <a:r>
              <a:rPr lang="en-US" dirty="0" err="1"/>
              <a:t>folytonos</a:t>
            </a:r>
            <a:r>
              <a:rPr lang="en-US" dirty="0"/>
              <a:t> </a:t>
            </a:r>
            <a:r>
              <a:rPr lang="en-US" dirty="0" err="1"/>
              <a:t>görbét</a:t>
            </a:r>
            <a:r>
              <a:rPr lang="en-US" dirty="0"/>
              <a:t> </a:t>
            </a:r>
            <a:r>
              <a:rPr lang="en-US" dirty="0" err="1"/>
              <a:t>illesztett</a:t>
            </a:r>
            <a:r>
              <a:rPr lang="en-US" dirty="0"/>
              <a:t>. Mi volt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illesztési</a:t>
            </a:r>
            <a:r>
              <a:rPr lang="en-US" dirty="0"/>
              <a:t> </a:t>
            </a:r>
            <a:r>
              <a:rPr lang="en-US" dirty="0" err="1"/>
              <a:t>módszer</a:t>
            </a:r>
            <a:r>
              <a:rPr lang="en-US" dirty="0"/>
              <a:t>, </a:t>
            </a:r>
            <a:r>
              <a:rPr lang="en-US" dirty="0" err="1"/>
              <a:t>illetve</a:t>
            </a:r>
            <a:r>
              <a:rPr lang="en-US" dirty="0"/>
              <a:t>  </a:t>
            </a:r>
            <a:r>
              <a:rPr lang="en-US" dirty="0" err="1"/>
              <a:t>indokolja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helyességét</a:t>
            </a:r>
            <a:r>
              <a:rPr lang="en-US" dirty="0"/>
              <a:t>? A </a:t>
            </a:r>
            <a:r>
              <a:rPr lang="en-US" dirty="0" err="1"/>
              <a:t>görbék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része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monoton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</a:t>
            </a:r>
            <a:r>
              <a:rPr lang="en-US" dirty="0" err="1"/>
              <a:t>ingadozásokat</a:t>
            </a:r>
            <a:r>
              <a:rPr lang="en-US" dirty="0"/>
              <a:t> </a:t>
            </a:r>
            <a:r>
              <a:rPr lang="en-US" dirty="0" err="1"/>
              <a:t>mutat</a:t>
            </a:r>
            <a:r>
              <a:rPr lang="en-US" dirty="0"/>
              <a:t>.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folytonos</a:t>
            </a:r>
            <a:r>
              <a:rPr lang="en-US" dirty="0"/>
              <a:t> </a:t>
            </a:r>
            <a:r>
              <a:rPr lang="en-US" dirty="0" err="1"/>
              <a:t>vonal</a:t>
            </a:r>
            <a:r>
              <a:rPr lang="en-US" dirty="0"/>
              <a:t> </a:t>
            </a:r>
            <a:r>
              <a:rPr lang="en-US" dirty="0" err="1"/>
              <a:t>elrejt</a:t>
            </a:r>
            <a:r>
              <a:rPr lang="en-US" dirty="0"/>
              <a:t> </a:t>
            </a:r>
            <a:r>
              <a:rPr lang="en-US" dirty="0" err="1"/>
              <a:t>ilyeneket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7141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futásidő</a:t>
            </a:r>
            <a:r>
              <a:rPr lang="en-US" dirty="0"/>
              <a:t> </a:t>
            </a:r>
            <a:r>
              <a:rPr lang="en-US" dirty="0" err="1"/>
              <a:t>grafikonon</a:t>
            </a:r>
            <a:r>
              <a:rPr lang="en-US" dirty="0"/>
              <a:t> a </a:t>
            </a:r>
            <a:r>
              <a:rPr lang="en-US" dirty="0" err="1"/>
              <a:t>mérési</a:t>
            </a:r>
            <a:r>
              <a:rPr lang="en-US" dirty="0"/>
              <a:t> </a:t>
            </a:r>
            <a:r>
              <a:rPr lang="en-US" dirty="0" err="1"/>
              <a:t>pontokat</a:t>
            </a:r>
            <a:r>
              <a:rPr lang="en-US" dirty="0"/>
              <a:t> </a:t>
            </a:r>
            <a:r>
              <a:rPr lang="en-US" dirty="0" err="1"/>
              <a:t>folytonos</a:t>
            </a:r>
            <a:r>
              <a:rPr lang="en-US" dirty="0"/>
              <a:t> </a:t>
            </a:r>
            <a:r>
              <a:rPr lang="en-US" dirty="0" err="1"/>
              <a:t>görbét</a:t>
            </a:r>
            <a:r>
              <a:rPr lang="en-US" dirty="0"/>
              <a:t> </a:t>
            </a:r>
            <a:r>
              <a:rPr lang="en-US" dirty="0" err="1"/>
              <a:t>illesztett</a:t>
            </a:r>
            <a:r>
              <a:rPr lang="en-US" dirty="0"/>
              <a:t>. Mi volt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illesztési</a:t>
            </a:r>
            <a:r>
              <a:rPr lang="en-US" dirty="0"/>
              <a:t> </a:t>
            </a:r>
            <a:r>
              <a:rPr lang="en-US" dirty="0" err="1"/>
              <a:t>módszer</a:t>
            </a:r>
            <a:r>
              <a:rPr lang="en-US" dirty="0"/>
              <a:t>, </a:t>
            </a:r>
            <a:r>
              <a:rPr lang="en-US" dirty="0" err="1"/>
              <a:t>illetve</a:t>
            </a:r>
            <a:r>
              <a:rPr lang="en-US" dirty="0"/>
              <a:t>  </a:t>
            </a:r>
            <a:r>
              <a:rPr lang="en-US" dirty="0" err="1"/>
              <a:t>indokolja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helyességét</a:t>
            </a:r>
            <a:r>
              <a:rPr lang="en-US" dirty="0"/>
              <a:t>? A </a:t>
            </a:r>
            <a:r>
              <a:rPr lang="en-US" dirty="0" err="1"/>
              <a:t>görbék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része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monoton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</a:t>
            </a:r>
            <a:r>
              <a:rPr lang="en-US" dirty="0" err="1"/>
              <a:t>ingadozásokat</a:t>
            </a:r>
            <a:r>
              <a:rPr lang="en-US" dirty="0"/>
              <a:t> </a:t>
            </a:r>
            <a:r>
              <a:rPr lang="en-US" dirty="0" err="1"/>
              <a:t>mutat</a:t>
            </a:r>
            <a:r>
              <a:rPr lang="en-US" dirty="0"/>
              <a:t>.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folytonos</a:t>
            </a:r>
            <a:r>
              <a:rPr lang="en-US" dirty="0"/>
              <a:t> </a:t>
            </a:r>
            <a:r>
              <a:rPr lang="en-US" dirty="0" err="1"/>
              <a:t>vonal</a:t>
            </a:r>
            <a:r>
              <a:rPr lang="en-US" dirty="0"/>
              <a:t> </a:t>
            </a:r>
            <a:r>
              <a:rPr lang="en-US" dirty="0" err="1"/>
              <a:t>elrejt</a:t>
            </a:r>
            <a:r>
              <a:rPr lang="en-US" dirty="0"/>
              <a:t> </a:t>
            </a:r>
            <a:r>
              <a:rPr lang="en-US" dirty="0" err="1"/>
              <a:t>ilyeneket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199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94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202643" y="1359839"/>
            <a:ext cx="748415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Kvadratikus</a:t>
            </a:r>
            <a:r>
              <a:rPr lang="en-US" sz="3600" dirty="0"/>
              <a:t> </a:t>
            </a:r>
            <a:r>
              <a:rPr lang="en-US" sz="3600" dirty="0" err="1"/>
              <a:t>optimalizálás</a:t>
            </a:r>
            <a:r>
              <a:rPr lang="en-US" sz="3600" dirty="0"/>
              <a:t> </a:t>
            </a:r>
            <a:r>
              <a:rPr lang="en-US" sz="3600" dirty="0" err="1"/>
              <a:t>kvantum</a:t>
            </a:r>
            <a:r>
              <a:rPr lang="en-US" sz="3600" dirty="0"/>
              <a:t> </a:t>
            </a:r>
            <a:r>
              <a:rPr lang="en-US" sz="3600" dirty="0" err="1"/>
              <a:t>alapú</a:t>
            </a:r>
            <a:r>
              <a:rPr lang="en-US" sz="3600" dirty="0"/>
              <a:t> </a:t>
            </a:r>
            <a:r>
              <a:rPr lang="en-US" sz="3600" dirty="0" err="1"/>
              <a:t>számítógéppel</a:t>
            </a:r>
            <a:endParaRPr lang="en-US" sz="3600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C1B6518-B1E3-4945-B3D5-980BE5957370}"/>
              </a:ext>
            </a:extLst>
          </p:cNvPr>
          <p:cNvSpPr txBox="1"/>
          <p:nvPr/>
        </p:nvSpPr>
        <p:spPr>
          <a:xfrm>
            <a:off x="1202642" y="2884066"/>
            <a:ext cx="3228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Zalavári Márton</a:t>
            </a:r>
          </a:p>
          <a:p>
            <a:r>
              <a:rPr lang="hu-HU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Konzulens: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dr. </a:t>
            </a:r>
            <a:r>
              <a:rPr lang="hu-HU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Friedl</a:t>
            </a:r>
            <a:r>
              <a:rPr lang="hu-HU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Katalin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(SZIT)</a:t>
            </a:r>
          </a:p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TDK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478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Maximális</a:t>
            </a:r>
            <a:r>
              <a:rPr lang="en-GB" dirty="0"/>
              <a:t> K-</a:t>
            </a:r>
            <a:r>
              <a:rPr lang="en-GB" dirty="0" err="1"/>
              <a:t>vágás</a:t>
            </a:r>
            <a:r>
              <a:rPr lang="en-GB" dirty="0"/>
              <a:t> - </a:t>
            </a:r>
            <a:r>
              <a:rPr lang="en-GB" dirty="0" err="1"/>
              <a:t>futásidők</a:t>
            </a: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400BC47-5BAA-4CFA-867B-0CD658774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536811"/>
              </p:ext>
            </p:extLst>
          </p:nvPr>
        </p:nvGraphicFramePr>
        <p:xfrm>
          <a:off x="190916" y="632682"/>
          <a:ext cx="8762168" cy="4202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1476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478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Maximális</a:t>
            </a:r>
            <a:r>
              <a:rPr lang="en-GB" dirty="0"/>
              <a:t> K-</a:t>
            </a:r>
            <a:r>
              <a:rPr lang="en-GB" dirty="0" err="1"/>
              <a:t>vágás</a:t>
            </a:r>
            <a:r>
              <a:rPr lang="en-GB" dirty="0"/>
              <a:t> - </a:t>
            </a:r>
            <a:r>
              <a:rPr lang="en-GB" dirty="0" err="1"/>
              <a:t>approximációk</a:t>
            </a: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59B0F-20D2-4A10-A259-3B11B0880F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270880"/>
              </p:ext>
            </p:extLst>
          </p:nvPr>
        </p:nvGraphicFramePr>
        <p:xfrm>
          <a:off x="312737" y="719138"/>
          <a:ext cx="8640347" cy="3725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61948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A10BBF-828F-42C4-BCD7-B64C8934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Összefoglalás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00D41D2-8BC7-4969-8DDA-121223CED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QUBO </a:t>
            </a:r>
            <a:r>
              <a:rPr lang="en-GB" dirty="0" err="1"/>
              <a:t>betanulás</a:t>
            </a:r>
            <a:endParaRPr lang="en-GB" dirty="0"/>
          </a:p>
          <a:p>
            <a:r>
              <a:rPr lang="en-GB" dirty="0" err="1"/>
              <a:t>Elméleti</a:t>
            </a:r>
            <a:r>
              <a:rPr lang="en-GB" dirty="0"/>
              <a:t> </a:t>
            </a:r>
            <a:r>
              <a:rPr lang="en-GB" dirty="0" err="1"/>
              <a:t>eredmények</a:t>
            </a:r>
            <a:endParaRPr lang="en-GB" dirty="0"/>
          </a:p>
          <a:p>
            <a:pPr lvl="1"/>
            <a:r>
              <a:rPr lang="en-GB" dirty="0" err="1"/>
              <a:t>Problémák</a:t>
            </a:r>
            <a:r>
              <a:rPr lang="en-GB" dirty="0"/>
              <a:t> </a:t>
            </a:r>
            <a:r>
              <a:rPr lang="en-GB" dirty="0" err="1"/>
              <a:t>formalizálása</a:t>
            </a:r>
            <a:endParaRPr lang="en-GB" dirty="0"/>
          </a:p>
          <a:p>
            <a:pPr lvl="1"/>
            <a:r>
              <a:rPr lang="en-GB" dirty="0" err="1"/>
              <a:t>Bizonyítások</a:t>
            </a:r>
            <a:r>
              <a:rPr lang="en-GB" dirty="0"/>
              <a:t> a </a:t>
            </a:r>
            <a:r>
              <a:rPr lang="en-GB" dirty="0" err="1"/>
              <a:t>logikai</a:t>
            </a:r>
            <a:r>
              <a:rPr lang="en-GB" dirty="0"/>
              <a:t> </a:t>
            </a:r>
            <a:r>
              <a:rPr lang="en-GB" dirty="0" err="1"/>
              <a:t>kapukkal</a:t>
            </a:r>
            <a:r>
              <a:rPr lang="en-GB" dirty="0"/>
              <a:t> </a:t>
            </a:r>
            <a:r>
              <a:rPr lang="en-GB" dirty="0" err="1"/>
              <a:t>kapcsolatban</a:t>
            </a:r>
            <a:endParaRPr lang="en-GB" dirty="0"/>
          </a:p>
          <a:p>
            <a:r>
              <a:rPr lang="en-GB" dirty="0" err="1"/>
              <a:t>Gyakorlati</a:t>
            </a:r>
            <a:r>
              <a:rPr lang="en-GB" dirty="0"/>
              <a:t> </a:t>
            </a:r>
            <a:r>
              <a:rPr lang="en-GB" dirty="0" err="1"/>
              <a:t>megvalósítás</a:t>
            </a:r>
            <a:r>
              <a:rPr lang="en-GB" dirty="0"/>
              <a:t>, </a:t>
            </a:r>
            <a:r>
              <a:rPr lang="en-GB" dirty="0" err="1"/>
              <a:t>szimuláció</a:t>
            </a:r>
            <a:r>
              <a:rPr lang="en-GB" dirty="0"/>
              <a:t>, </a:t>
            </a:r>
            <a:r>
              <a:rPr lang="en-GB" dirty="0" err="1"/>
              <a:t>mérések</a:t>
            </a:r>
            <a:endParaRPr lang="en-GB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C88558-FCF6-4332-933C-D6E7FEE54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39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A10BBF-828F-42C4-BCD7-B64C8934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Tervek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00D41D2-8BC7-4969-8DDA-121223CED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Nagy </a:t>
            </a:r>
            <a:r>
              <a:rPr lang="en-GB" dirty="0" err="1"/>
              <a:t>bemenetekre</a:t>
            </a:r>
            <a:r>
              <a:rPr lang="en-GB" dirty="0"/>
              <a:t> is </a:t>
            </a:r>
            <a:r>
              <a:rPr lang="en-GB" dirty="0" err="1"/>
              <a:t>pontos</a:t>
            </a:r>
            <a:r>
              <a:rPr lang="en-GB" dirty="0"/>
              <a:t> </a:t>
            </a:r>
            <a:r>
              <a:rPr lang="en-GB" dirty="0" err="1"/>
              <a:t>megoldás</a:t>
            </a:r>
            <a:endParaRPr lang="en-GB" dirty="0"/>
          </a:p>
          <a:p>
            <a:r>
              <a:rPr lang="en-GB" dirty="0" err="1"/>
              <a:t>Összehasonlítás</a:t>
            </a:r>
            <a:r>
              <a:rPr lang="en-GB" dirty="0"/>
              <a:t> </a:t>
            </a:r>
            <a:r>
              <a:rPr lang="en-GB" dirty="0" err="1"/>
              <a:t>további</a:t>
            </a:r>
            <a:r>
              <a:rPr lang="en-GB" dirty="0"/>
              <a:t> </a:t>
            </a:r>
            <a:r>
              <a:rPr lang="en-GB" dirty="0" err="1"/>
              <a:t>klasszikus</a:t>
            </a:r>
            <a:r>
              <a:rPr lang="en-GB" dirty="0"/>
              <a:t> (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kvantum</a:t>
            </a:r>
            <a:r>
              <a:rPr lang="en-GB" dirty="0"/>
              <a:t>) </a:t>
            </a:r>
            <a:r>
              <a:rPr lang="en-GB" dirty="0" err="1"/>
              <a:t>megoldókkal</a:t>
            </a:r>
            <a:endParaRPr lang="en-GB" dirty="0"/>
          </a:p>
          <a:p>
            <a:r>
              <a:rPr lang="en-GB" dirty="0" err="1"/>
              <a:t>Összevetések</a:t>
            </a:r>
            <a:r>
              <a:rPr lang="en-GB" dirty="0"/>
              <a:t> </a:t>
            </a:r>
            <a:r>
              <a:rPr lang="en-GB" dirty="0" err="1"/>
              <a:t>kombinatorikus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random </a:t>
            </a:r>
            <a:r>
              <a:rPr lang="en-GB" dirty="0" err="1"/>
              <a:t>algoritmusokkal</a:t>
            </a:r>
            <a:endParaRPr lang="en-GB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C88558-FCF6-4332-933C-D6E7FEE54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954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Köszönöm a figyelmet!</a:t>
            </a:r>
            <a:endParaRPr sz="4400" b="1" dirty="0"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Kérdések?</a:t>
            </a:r>
            <a:endParaRPr sz="3600" b="1" dirty="0"/>
          </a:p>
        </p:txBody>
      </p:sp>
      <p:sp>
        <p:nvSpPr>
          <p:cNvPr id="389" name="Google Shape;38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388;p36">
            <a:extLst>
              <a:ext uri="{FF2B5EF4-FFF2-40B4-BE49-F238E27FC236}">
                <a16:creationId xmlns:a16="http://schemas.microsoft.com/office/drawing/2014/main" id="{2932A0CF-4D09-4B4A-AC16-1CCB58346890}"/>
              </a:ext>
            </a:extLst>
          </p:cNvPr>
          <p:cNvSpPr txBox="1">
            <a:spLocks/>
          </p:cNvSpPr>
          <p:nvPr/>
        </p:nvSpPr>
        <p:spPr>
          <a:xfrm>
            <a:off x="685800" y="2464406"/>
            <a:ext cx="5573806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82DE051-C970-4750-8C32-FF10F3AD02AA}"/>
              </a:ext>
            </a:extLst>
          </p:cNvPr>
          <p:cNvSpPr txBox="1"/>
          <p:nvPr/>
        </p:nvSpPr>
        <p:spPr>
          <a:xfrm>
            <a:off x="706880" y="2326148"/>
            <a:ext cx="473336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Zalavári Márton</a:t>
            </a:r>
          </a:p>
          <a:p>
            <a:r>
              <a:rPr lang="hu-H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Konzulens: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dr. </a:t>
            </a:r>
            <a:r>
              <a:rPr lang="hu-HU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Friedl</a:t>
            </a:r>
            <a:r>
              <a:rPr lang="hu-H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Katalin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(SZIT)</a:t>
            </a:r>
            <a:endParaRPr lang="hu-HU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hu-H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Mérnökinformatikus </a:t>
            </a:r>
            <a:r>
              <a:rPr lang="hu-HU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MSc</a:t>
            </a:r>
            <a:endParaRPr lang="hu-HU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hu-HU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F9BD0769-8F2E-490C-A718-3B577E9C9BFD}"/>
              </a:ext>
            </a:extLst>
          </p:cNvPr>
          <p:cNvGrpSpPr/>
          <p:nvPr/>
        </p:nvGrpSpPr>
        <p:grpSpPr>
          <a:xfrm>
            <a:off x="4060121" y="1864969"/>
            <a:ext cx="5422765" cy="2715139"/>
            <a:chOff x="800377" y="267551"/>
            <a:chExt cx="9123018" cy="4567829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FFCAC4D9-650D-4020-B0F3-0DF1CD446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377" y="267551"/>
              <a:ext cx="4643718" cy="2052571"/>
            </a:xfrm>
            <a:prstGeom prst="rect">
              <a:avLst/>
            </a:prstGeom>
          </p:spPr>
        </p:pic>
        <p:pic>
          <p:nvPicPr>
            <p:cNvPr id="9" name="Ábra 8">
              <a:extLst>
                <a:ext uri="{FF2B5EF4-FFF2-40B4-BE49-F238E27FC236}">
                  <a16:creationId xmlns:a16="http://schemas.microsoft.com/office/drawing/2014/main" id="{96E6AD83-C80D-48F4-96AF-724D2E6B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604" y="2404508"/>
              <a:ext cx="5721724" cy="930555"/>
            </a:xfrm>
            <a:prstGeom prst="rect">
              <a:avLst/>
            </a:prstGeom>
          </p:spPr>
        </p:pic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7FD9DD16-A7A4-412B-B536-E80BC34A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1540" y="3524778"/>
              <a:ext cx="2577074" cy="1073780"/>
            </a:xfrm>
            <a:prstGeom prst="rect">
              <a:avLst/>
            </a:prstGeom>
          </p:spPr>
        </p:pic>
        <p:pic>
          <p:nvPicPr>
            <p:cNvPr id="11" name="Ábra 10">
              <a:extLst>
                <a:ext uri="{FF2B5EF4-FFF2-40B4-BE49-F238E27FC236}">
                  <a16:creationId xmlns:a16="http://schemas.microsoft.com/office/drawing/2014/main" id="{2070C9BD-1881-48C0-80E0-B2B2B2906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71987" y="3873355"/>
              <a:ext cx="4314825" cy="962025"/>
            </a:xfrm>
            <a:prstGeom prst="rect">
              <a:avLst/>
            </a:prstGeom>
          </p:spPr>
        </p:pic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6CBF7F66-9BD3-4EAA-BC6B-88BF3EE60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88742" y="1516352"/>
              <a:ext cx="3834653" cy="2421887"/>
            </a:xfrm>
            <a:prstGeom prst="rect">
              <a:avLst/>
            </a:prstGeom>
          </p:spPr>
        </p:pic>
        <p:pic>
          <p:nvPicPr>
            <p:cNvPr id="13" name="Kép 12" descr="A képen szöveg, mozdulatlan, boríték, névjegykártya látható&#10;&#10;Automatikusan generált leírás">
              <a:extLst>
                <a:ext uri="{FF2B5EF4-FFF2-40B4-BE49-F238E27FC236}">
                  <a16:creationId xmlns:a16="http://schemas.microsoft.com/office/drawing/2014/main" id="{309A9137-3729-4DD6-A134-5AC1EEEB1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79677" y="331227"/>
              <a:ext cx="1822804" cy="1822803"/>
            </a:xfrm>
            <a:prstGeom prst="rect">
              <a:avLst/>
            </a:prstGeom>
          </p:spPr>
        </p:pic>
      </p:grpSp>
      <p:pic>
        <p:nvPicPr>
          <p:cNvPr id="14" name="Ábra 13">
            <a:extLst>
              <a:ext uri="{FF2B5EF4-FFF2-40B4-BE49-F238E27FC236}">
                <a16:creationId xmlns:a16="http://schemas.microsoft.com/office/drawing/2014/main" id="{04FB5EDF-6D74-4A95-B14C-AE47916A17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593" y="3582772"/>
            <a:ext cx="3755915" cy="638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A10BBF-828F-42C4-BCD7-B64C8934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Kérdések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00D41D2-8BC7-4969-8DDA-121223CED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1" y="854229"/>
            <a:ext cx="8191499" cy="885671"/>
          </a:xfrm>
        </p:spPr>
        <p:txBody>
          <a:bodyPr/>
          <a:lstStyle/>
          <a:p>
            <a:pPr marL="76200" indent="0" algn="just">
              <a:buNone/>
            </a:pPr>
            <a:r>
              <a:rPr lang="en-GB" sz="1600" dirty="0"/>
              <a:t>A </a:t>
            </a:r>
            <a:r>
              <a:rPr lang="en-GB" sz="1600" dirty="0" err="1"/>
              <a:t>futásidő</a:t>
            </a:r>
            <a:r>
              <a:rPr lang="en-GB" sz="1600" dirty="0"/>
              <a:t> </a:t>
            </a:r>
            <a:r>
              <a:rPr lang="en-GB" sz="1600" dirty="0" err="1"/>
              <a:t>grafikonon</a:t>
            </a:r>
            <a:r>
              <a:rPr lang="en-GB" sz="1600" dirty="0"/>
              <a:t> a </a:t>
            </a:r>
            <a:r>
              <a:rPr lang="en-GB" sz="1600" dirty="0" err="1"/>
              <a:t>mérési</a:t>
            </a:r>
            <a:r>
              <a:rPr lang="en-GB" sz="1600" dirty="0"/>
              <a:t> </a:t>
            </a:r>
            <a:r>
              <a:rPr lang="en-GB" sz="1600" dirty="0" err="1"/>
              <a:t>pontokat</a:t>
            </a:r>
            <a:r>
              <a:rPr lang="en-GB" sz="1600" dirty="0"/>
              <a:t> </a:t>
            </a:r>
            <a:r>
              <a:rPr lang="en-GB" sz="1600" dirty="0" err="1"/>
              <a:t>folytonos</a:t>
            </a:r>
            <a:r>
              <a:rPr lang="en-GB" sz="1600" dirty="0"/>
              <a:t> </a:t>
            </a:r>
            <a:r>
              <a:rPr lang="en-GB" sz="1600" dirty="0" err="1"/>
              <a:t>görbét</a:t>
            </a:r>
            <a:r>
              <a:rPr lang="en-GB" sz="1600" dirty="0"/>
              <a:t> </a:t>
            </a:r>
            <a:r>
              <a:rPr lang="en-GB" sz="1600" dirty="0" err="1"/>
              <a:t>illesztett</a:t>
            </a:r>
            <a:r>
              <a:rPr lang="en-GB" sz="1600" dirty="0"/>
              <a:t>. Mi volt </a:t>
            </a:r>
            <a:r>
              <a:rPr lang="en-GB" sz="1600" dirty="0" err="1"/>
              <a:t>az</a:t>
            </a:r>
            <a:r>
              <a:rPr lang="en-GB" sz="1600" dirty="0"/>
              <a:t> </a:t>
            </a:r>
            <a:r>
              <a:rPr lang="en-GB" sz="1600" dirty="0" err="1"/>
              <a:t>illesztési</a:t>
            </a:r>
            <a:r>
              <a:rPr lang="en-GB" sz="1600" dirty="0"/>
              <a:t> </a:t>
            </a:r>
            <a:r>
              <a:rPr lang="en-GB" sz="1600" dirty="0" err="1"/>
              <a:t>módszer</a:t>
            </a:r>
            <a:r>
              <a:rPr lang="en-GB" sz="1600" dirty="0"/>
              <a:t>, </a:t>
            </a:r>
            <a:r>
              <a:rPr lang="en-GB" sz="1600" dirty="0" err="1"/>
              <a:t>illetve</a:t>
            </a:r>
            <a:r>
              <a:rPr lang="en-GB" sz="1600" dirty="0"/>
              <a:t>  </a:t>
            </a:r>
            <a:r>
              <a:rPr lang="en-GB" sz="1600" dirty="0" err="1"/>
              <a:t>indokolja</a:t>
            </a:r>
            <a:r>
              <a:rPr lang="en-GB" sz="1600" dirty="0"/>
              <a:t> </a:t>
            </a:r>
            <a:r>
              <a:rPr lang="en-GB" sz="1600" dirty="0" err="1"/>
              <a:t>ennek</a:t>
            </a:r>
            <a:r>
              <a:rPr lang="en-GB" sz="1600" dirty="0"/>
              <a:t> </a:t>
            </a:r>
            <a:r>
              <a:rPr lang="en-GB" sz="1600" dirty="0" err="1"/>
              <a:t>helyességét</a:t>
            </a:r>
            <a:r>
              <a:rPr lang="en-GB" sz="1600" dirty="0"/>
              <a:t>? A </a:t>
            </a:r>
            <a:r>
              <a:rPr lang="en-GB" sz="1600" dirty="0" err="1"/>
              <a:t>görbék</a:t>
            </a:r>
            <a:r>
              <a:rPr lang="en-GB" sz="1600" dirty="0"/>
              <a:t> </a:t>
            </a:r>
            <a:r>
              <a:rPr lang="en-GB" sz="1600" dirty="0" err="1"/>
              <a:t>egy</a:t>
            </a:r>
            <a:r>
              <a:rPr lang="en-GB" sz="1600" dirty="0"/>
              <a:t> </a:t>
            </a:r>
            <a:r>
              <a:rPr lang="en-GB" sz="1600" dirty="0" err="1"/>
              <a:t>része</a:t>
            </a:r>
            <a:r>
              <a:rPr lang="en-GB" sz="1600" dirty="0"/>
              <a:t> </a:t>
            </a:r>
            <a:r>
              <a:rPr lang="en-GB" sz="1600" dirty="0" err="1"/>
              <a:t>még</a:t>
            </a:r>
            <a:r>
              <a:rPr lang="en-GB" sz="1600" dirty="0"/>
              <a:t> </a:t>
            </a:r>
            <a:r>
              <a:rPr lang="en-GB" sz="1600" dirty="0" err="1"/>
              <a:t>csak</a:t>
            </a:r>
            <a:r>
              <a:rPr lang="en-GB" sz="1600" dirty="0"/>
              <a:t> </a:t>
            </a:r>
            <a:r>
              <a:rPr lang="en-GB" sz="1600" dirty="0" err="1"/>
              <a:t>nemis</a:t>
            </a:r>
            <a:r>
              <a:rPr lang="en-GB" sz="1600" dirty="0"/>
              <a:t> </a:t>
            </a:r>
            <a:r>
              <a:rPr lang="en-GB" sz="1600" dirty="0" err="1"/>
              <a:t>monoton</a:t>
            </a:r>
            <a:r>
              <a:rPr lang="en-GB" sz="1600" dirty="0"/>
              <a:t>, </a:t>
            </a:r>
            <a:r>
              <a:rPr lang="en-GB" sz="1600" dirty="0" err="1"/>
              <a:t>hanem</a:t>
            </a:r>
            <a:r>
              <a:rPr lang="en-GB" sz="1600" dirty="0"/>
              <a:t> </a:t>
            </a:r>
            <a:r>
              <a:rPr lang="en-GB" sz="1600" dirty="0" err="1"/>
              <a:t>ingadozásokat</a:t>
            </a:r>
            <a:r>
              <a:rPr lang="en-GB" sz="1600" dirty="0"/>
              <a:t> </a:t>
            </a:r>
            <a:r>
              <a:rPr lang="en-GB" sz="1600" dirty="0" err="1"/>
              <a:t>mutat</a:t>
            </a:r>
            <a:r>
              <a:rPr lang="en-GB" sz="1600" dirty="0"/>
              <a:t>. </a:t>
            </a:r>
            <a:r>
              <a:rPr lang="en-GB" sz="1600" dirty="0" err="1"/>
              <a:t>Nem</a:t>
            </a:r>
            <a:r>
              <a:rPr lang="en-GB" sz="1600" dirty="0"/>
              <a:t> </a:t>
            </a:r>
            <a:r>
              <a:rPr lang="en-GB" sz="1600" dirty="0" err="1"/>
              <a:t>lehet</a:t>
            </a:r>
            <a:r>
              <a:rPr lang="en-GB" sz="1600" dirty="0"/>
              <a:t>, </a:t>
            </a:r>
            <a:r>
              <a:rPr lang="en-GB" sz="1600" dirty="0" err="1"/>
              <a:t>hogy</a:t>
            </a:r>
            <a:r>
              <a:rPr lang="en-GB" sz="1600" dirty="0"/>
              <a:t> a </a:t>
            </a:r>
            <a:r>
              <a:rPr lang="en-GB" sz="1600" dirty="0" err="1"/>
              <a:t>folytonos</a:t>
            </a:r>
            <a:r>
              <a:rPr lang="en-GB" sz="1600" dirty="0"/>
              <a:t> </a:t>
            </a:r>
            <a:r>
              <a:rPr lang="en-GB" sz="1600" dirty="0" err="1"/>
              <a:t>vonal</a:t>
            </a:r>
            <a:r>
              <a:rPr lang="en-GB" sz="1600" dirty="0"/>
              <a:t> </a:t>
            </a:r>
            <a:r>
              <a:rPr lang="en-GB" sz="1600" dirty="0" err="1"/>
              <a:t>elrejt</a:t>
            </a:r>
            <a:r>
              <a:rPr lang="en-GB" sz="1600" dirty="0"/>
              <a:t> </a:t>
            </a:r>
            <a:r>
              <a:rPr lang="en-GB" sz="1600" dirty="0" err="1"/>
              <a:t>ilyeneket</a:t>
            </a:r>
            <a:r>
              <a:rPr lang="en-GB" sz="1600" dirty="0"/>
              <a:t>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C88558-FCF6-4332-933C-D6E7FEE54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BF5F5F-9614-47A8-AFF6-C10C5B305C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568127"/>
              </p:ext>
            </p:extLst>
          </p:nvPr>
        </p:nvGraphicFramePr>
        <p:xfrm>
          <a:off x="190916" y="1739900"/>
          <a:ext cx="8762168" cy="3095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73126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A10BBF-828F-42C4-BCD7-B64C8934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Kérdések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00D41D2-8BC7-4969-8DDA-121223CED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1" y="854229"/>
            <a:ext cx="8191499" cy="885671"/>
          </a:xfrm>
        </p:spPr>
        <p:txBody>
          <a:bodyPr/>
          <a:lstStyle/>
          <a:p>
            <a:pPr marL="76200" indent="0">
              <a:buNone/>
            </a:pPr>
            <a:r>
              <a:rPr lang="en-GB" sz="1800" dirty="0"/>
              <a:t>Mi </a:t>
            </a:r>
            <a:r>
              <a:rPr lang="en-GB" sz="1800" dirty="0" err="1"/>
              <a:t>lehet</a:t>
            </a:r>
            <a:r>
              <a:rPr lang="en-GB" sz="1800" dirty="0"/>
              <a:t> </a:t>
            </a:r>
            <a:r>
              <a:rPr lang="en-GB" sz="1800" dirty="0" err="1"/>
              <a:t>az</a:t>
            </a:r>
            <a:r>
              <a:rPr lang="en-GB" sz="1800" dirty="0"/>
              <a:t> </a:t>
            </a:r>
            <a:r>
              <a:rPr lang="en-GB" sz="1800" dirty="0" err="1"/>
              <a:t>oka</a:t>
            </a:r>
            <a:r>
              <a:rPr lang="en-GB" sz="1800" dirty="0"/>
              <a:t> a 4.2. </a:t>
            </a:r>
            <a:r>
              <a:rPr lang="en-GB" sz="1800" dirty="0" err="1"/>
              <a:t>ábra</a:t>
            </a:r>
            <a:r>
              <a:rPr lang="en-GB" sz="1800" dirty="0"/>
              <a:t>. </a:t>
            </a:r>
            <a:r>
              <a:rPr lang="en-GB" sz="1800" dirty="0" err="1"/>
              <a:t>Futásidők</a:t>
            </a:r>
            <a:r>
              <a:rPr lang="en-GB" sz="1800" dirty="0"/>
              <a:t> a max-K-</a:t>
            </a:r>
            <a:r>
              <a:rPr lang="en-GB" sz="1800" dirty="0" err="1"/>
              <a:t>vágás</a:t>
            </a:r>
            <a:r>
              <a:rPr lang="en-GB" sz="1800" dirty="0"/>
              <a:t> QUBO </a:t>
            </a:r>
            <a:r>
              <a:rPr lang="en-GB" sz="1800" dirty="0" err="1"/>
              <a:t>megoldására</a:t>
            </a:r>
            <a:r>
              <a:rPr lang="en-GB" sz="1800" dirty="0"/>
              <a:t> (K=2) </a:t>
            </a:r>
            <a:r>
              <a:rPr lang="en-GB" sz="1800" dirty="0" err="1"/>
              <a:t>ábrán</a:t>
            </a:r>
            <a:r>
              <a:rPr lang="en-GB" sz="1800" dirty="0"/>
              <a:t> </a:t>
            </a:r>
            <a:r>
              <a:rPr lang="en-GB" sz="1800" dirty="0" err="1"/>
              <a:t>látható</a:t>
            </a:r>
            <a:r>
              <a:rPr lang="en-GB" sz="1800" dirty="0"/>
              <a:t> Gurobi90 </a:t>
            </a:r>
            <a:r>
              <a:rPr lang="en-GB" sz="1800" dirty="0" err="1"/>
              <a:t>hullámzó</a:t>
            </a:r>
            <a:r>
              <a:rPr lang="en-GB" sz="1800" dirty="0"/>
              <a:t> </a:t>
            </a:r>
            <a:r>
              <a:rPr lang="en-GB" sz="1800" dirty="0" err="1"/>
              <a:t>futási</a:t>
            </a:r>
            <a:r>
              <a:rPr lang="en-GB" sz="1800" dirty="0"/>
              <a:t> </a:t>
            </a:r>
            <a:r>
              <a:rPr lang="en-GB" sz="1800" dirty="0" err="1"/>
              <a:t>idő</a:t>
            </a:r>
            <a:r>
              <a:rPr lang="en-GB" sz="1800" dirty="0"/>
              <a:t> </a:t>
            </a:r>
            <a:r>
              <a:rPr lang="en-GB" sz="1800" dirty="0" err="1"/>
              <a:t>viselkedésének</a:t>
            </a:r>
            <a:r>
              <a:rPr lang="en-GB" sz="1800" dirty="0"/>
              <a:t>? (4.8. </a:t>
            </a:r>
            <a:r>
              <a:rPr lang="en-GB" sz="1800" dirty="0" err="1"/>
              <a:t>ábrán</a:t>
            </a:r>
            <a:r>
              <a:rPr lang="en-GB" sz="1800" dirty="0"/>
              <a:t> is)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C88558-FCF6-4332-933C-D6E7FEE54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BF5F5F-9614-47A8-AFF6-C10C5B305CE5}"/>
              </a:ext>
            </a:extLst>
          </p:cNvPr>
          <p:cNvGraphicFramePr>
            <a:graphicFrameLocks/>
          </p:cNvGraphicFramePr>
          <p:nvPr/>
        </p:nvGraphicFramePr>
        <p:xfrm>
          <a:off x="190916" y="1739900"/>
          <a:ext cx="8762168" cy="3095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210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E75A0EF5-6ADE-49AA-8C0A-10425B954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404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315E5F-51A8-4B18-A7FE-9091D144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Technológiák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2DDBD9-D150-4A1F-A55C-87047617B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03ACE75-2C91-45E7-B7F5-18FF2571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2" y="301858"/>
            <a:ext cx="4643718" cy="2052571"/>
          </a:xfrm>
          <a:prstGeom prst="rect">
            <a:avLst/>
          </a:prstGeom>
        </p:spPr>
      </p:pic>
      <p:pic>
        <p:nvPicPr>
          <p:cNvPr id="8" name="Ábra 7">
            <a:extLst>
              <a:ext uri="{FF2B5EF4-FFF2-40B4-BE49-F238E27FC236}">
                <a16:creationId xmlns:a16="http://schemas.microsoft.com/office/drawing/2014/main" id="{0DE40124-E3A4-4008-B18C-E2836A890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29" y="2284464"/>
            <a:ext cx="5721724" cy="93055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5A3AF87-7E44-4143-B228-7FEC6E68C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82" y="3336827"/>
            <a:ext cx="2988889" cy="1245370"/>
          </a:xfrm>
          <a:prstGeom prst="rect">
            <a:avLst/>
          </a:prstGeom>
        </p:spPr>
      </p:pic>
      <p:pic>
        <p:nvPicPr>
          <p:cNvPr id="12" name="Ábra 11">
            <a:extLst>
              <a:ext uri="{FF2B5EF4-FFF2-40B4-BE49-F238E27FC236}">
                <a16:creationId xmlns:a16="http://schemas.microsoft.com/office/drawing/2014/main" id="{FC87A128-1CD6-4FD6-8138-1599967DB1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1987" y="3873355"/>
            <a:ext cx="4314825" cy="96202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4AA6F5A-54A5-4653-BA13-6A11CF496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8616" y="1814840"/>
            <a:ext cx="3834653" cy="2421886"/>
          </a:xfrm>
          <a:prstGeom prst="rect">
            <a:avLst/>
          </a:prstGeom>
        </p:spPr>
      </p:pic>
      <p:pic>
        <p:nvPicPr>
          <p:cNvPr id="16" name="Kép 15" descr="A képen szöveg, mozdulatlan, boríték, névjegykártya látható&#10;&#10;Automatikusan generált leírás">
            <a:extLst>
              <a:ext uri="{FF2B5EF4-FFF2-40B4-BE49-F238E27FC236}">
                <a16:creationId xmlns:a16="http://schemas.microsoft.com/office/drawing/2014/main" id="{0588494C-5EA3-4DDA-A243-A1DAD953C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246" y="434834"/>
            <a:ext cx="1822803" cy="182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6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16AA18-9BE6-4E25-A548-4766CE64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Vizsgált</a:t>
            </a:r>
            <a:r>
              <a:rPr lang="en-GB" dirty="0"/>
              <a:t> </a:t>
            </a:r>
            <a:r>
              <a:rPr lang="en-GB" dirty="0" err="1"/>
              <a:t>problémák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EF6AD12-6C0F-4AA2-A1DD-B2A563320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Maximális</a:t>
            </a:r>
            <a:r>
              <a:rPr lang="en-GB" dirty="0"/>
              <a:t> </a:t>
            </a:r>
            <a:r>
              <a:rPr lang="en-GB" dirty="0" err="1"/>
              <a:t>vágás</a:t>
            </a:r>
            <a:endParaRPr lang="en-GB" dirty="0"/>
          </a:p>
          <a:p>
            <a:r>
              <a:rPr lang="en-GB" dirty="0" err="1"/>
              <a:t>Maximális</a:t>
            </a:r>
            <a:r>
              <a:rPr lang="en-GB" dirty="0"/>
              <a:t> K-</a:t>
            </a:r>
            <a:r>
              <a:rPr lang="en-GB" dirty="0" err="1"/>
              <a:t>vágás</a:t>
            </a:r>
            <a:endParaRPr lang="en-GB" dirty="0"/>
          </a:p>
          <a:p>
            <a:r>
              <a:rPr lang="en-GB" dirty="0" err="1"/>
              <a:t>Logikai</a:t>
            </a:r>
            <a:r>
              <a:rPr lang="en-GB" dirty="0"/>
              <a:t> </a:t>
            </a:r>
            <a:r>
              <a:rPr lang="en-GB" dirty="0" err="1"/>
              <a:t>formulák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D958B4-B880-494A-94DA-307F83D8F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78317E65-78E4-43CD-ACC9-F00536D4CB38}"/>
              </a:ext>
            </a:extLst>
          </p:cNvPr>
          <p:cNvGrpSpPr/>
          <p:nvPr/>
        </p:nvGrpSpPr>
        <p:grpSpPr>
          <a:xfrm>
            <a:off x="4704740" y="706437"/>
            <a:ext cx="2533651" cy="3730625"/>
            <a:chOff x="4704740" y="706437"/>
            <a:chExt cx="2533651" cy="3730625"/>
          </a:xfrm>
        </p:grpSpPr>
        <p:sp>
          <p:nvSpPr>
            <p:cNvPr id="24" name="Ellipszis 23">
              <a:extLst>
                <a:ext uri="{FF2B5EF4-FFF2-40B4-BE49-F238E27FC236}">
                  <a16:creationId xmlns:a16="http://schemas.microsoft.com/office/drawing/2014/main" id="{16ABDA8F-6EBF-4362-B712-33871A7BA7E6}"/>
                </a:ext>
              </a:extLst>
            </p:cNvPr>
            <p:cNvSpPr/>
            <p:nvPr/>
          </p:nvSpPr>
          <p:spPr>
            <a:xfrm>
              <a:off x="4704740" y="706437"/>
              <a:ext cx="2533651" cy="3730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Ellipszis 24">
              <a:extLst>
                <a:ext uri="{FF2B5EF4-FFF2-40B4-BE49-F238E27FC236}">
                  <a16:creationId xmlns:a16="http://schemas.microsoft.com/office/drawing/2014/main" id="{34534ED8-330D-4B79-9E4D-E0B6F1EE5704}"/>
                </a:ext>
              </a:extLst>
            </p:cNvPr>
            <p:cNvSpPr/>
            <p:nvPr/>
          </p:nvSpPr>
          <p:spPr>
            <a:xfrm>
              <a:off x="5144977" y="1883569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Ellipszis 25">
              <a:extLst>
                <a:ext uri="{FF2B5EF4-FFF2-40B4-BE49-F238E27FC236}">
                  <a16:creationId xmlns:a16="http://schemas.microsoft.com/office/drawing/2014/main" id="{F8149FC7-02CF-45E4-B887-32470A0C855F}"/>
                </a:ext>
              </a:extLst>
            </p:cNvPr>
            <p:cNvSpPr/>
            <p:nvPr/>
          </p:nvSpPr>
          <p:spPr>
            <a:xfrm>
              <a:off x="5242581" y="2962538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Ellipszis 26">
              <a:extLst>
                <a:ext uri="{FF2B5EF4-FFF2-40B4-BE49-F238E27FC236}">
                  <a16:creationId xmlns:a16="http://schemas.microsoft.com/office/drawing/2014/main" id="{CD81414E-934C-402F-84BA-43675CBD0B80}"/>
                </a:ext>
              </a:extLst>
            </p:cNvPr>
            <p:cNvSpPr/>
            <p:nvPr/>
          </p:nvSpPr>
          <p:spPr>
            <a:xfrm>
              <a:off x="5910401" y="3650906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Ellipszis 27">
              <a:extLst>
                <a:ext uri="{FF2B5EF4-FFF2-40B4-BE49-F238E27FC236}">
                  <a16:creationId xmlns:a16="http://schemas.microsoft.com/office/drawing/2014/main" id="{B0D47C4C-AFC2-4C7D-B6A7-61C148D04738}"/>
                </a:ext>
              </a:extLst>
            </p:cNvPr>
            <p:cNvSpPr/>
            <p:nvPr/>
          </p:nvSpPr>
          <p:spPr>
            <a:xfrm>
              <a:off x="6125271" y="1061819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Ellipszis 28">
              <a:extLst>
                <a:ext uri="{FF2B5EF4-FFF2-40B4-BE49-F238E27FC236}">
                  <a16:creationId xmlns:a16="http://schemas.microsoft.com/office/drawing/2014/main" id="{3D709F23-4CBE-467D-8E2E-EFEA5250A8D0}"/>
                </a:ext>
              </a:extLst>
            </p:cNvPr>
            <p:cNvSpPr/>
            <p:nvPr/>
          </p:nvSpPr>
          <p:spPr>
            <a:xfrm>
              <a:off x="6490887" y="2356974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30" name="Egyenes összekötő 29">
              <a:extLst>
                <a:ext uri="{FF2B5EF4-FFF2-40B4-BE49-F238E27FC236}">
                  <a16:creationId xmlns:a16="http://schemas.microsoft.com/office/drawing/2014/main" id="{8AE4E6B3-5540-48CA-91CC-46E42198AA1D}"/>
                </a:ext>
              </a:extLst>
            </p:cNvPr>
            <p:cNvCxnSpPr>
              <a:cxnSpLocks/>
              <a:stCxn id="25" idx="7"/>
              <a:endCxn id="28" idx="3"/>
            </p:cNvCxnSpPr>
            <p:nvPr/>
          </p:nvCxnSpPr>
          <p:spPr>
            <a:xfrm flipV="1">
              <a:off x="5311598" y="1230633"/>
              <a:ext cx="842261" cy="6819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6AE95C14-A3D6-47E4-9923-AEC47A64F58F}"/>
                </a:ext>
              </a:extLst>
            </p:cNvPr>
            <p:cNvCxnSpPr>
              <a:cxnSpLocks/>
              <a:stCxn id="28" idx="5"/>
              <a:endCxn id="29" idx="0"/>
            </p:cNvCxnSpPr>
            <p:nvPr/>
          </p:nvCxnSpPr>
          <p:spPr>
            <a:xfrm>
              <a:off x="6291892" y="1230633"/>
              <a:ext cx="296600" cy="112634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BCF7520C-AE91-4FEC-BA7B-9BBB0600355B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5242582" y="2081347"/>
              <a:ext cx="97604" cy="88119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1FDA9052-6878-4783-8113-F563C124E7A3}"/>
                </a:ext>
              </a:extLst>
            </p:cNvPr>
            <p:cNvCxnSpPr>
              <a:cxnSpLocks/>
              <a:stCxn id="29" idx="2"/>
              <a:endCxn id="26" idx="7"/>
            </p:cNvCxnSpPr>
            <p:nvPr/>
          </p:nvCxnSpPr>
          <p:spPr>
            <a:xfrm flipH="1">
              <a:off x="5409202" y="2455863"/>
              <a:ext cx="1081685" cy="5356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0979DCB8-DFD0-426F-8A61-D42FFD7439D2}"/>
                </a:ext>
              </a:extLst>
            </p:cNvPr>
            <p:cNvCxnSpPr>
              <a:cxnSpLocks/>
              <a:stCxn id="27" idx="1"/>
              <a:endCxn id="26" idx="5"/>
            </p:cNvCxnSpPr>
            <p:nvPr/>
          </p:nvCxnSpPr>
          <p:spPr>
            <a:xfrm flipH="1" flipV="1">
              <a:off x="5409202" y="3131352"/>
              <a:ext cx="529787" cy="548518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gyenes összekötő 34">
              <a:extLst>
                <a:ext uri="{FF2B5EF4-FFF2-40B4-BE49-F238E27FC236}">
                  <a16:creationId xmlns:a16="http://schemas.microsoft.com/office/drawing/2014/main" id="{A86D94DC-8D10-4C17-B07E-45163BC4862B}"/>
                </a:ext>
              </a:extLst>
            </p:cNvPr>
            <p:cNvCxnSpPr>
              <a:cxnSpLocks/>
              <a:stCxn id="27" idx="7"/>
              <a:endCxn id="29" idx="4"/>
            </p:cNvCxnSpPr>
            <p:nvPr/>
          </p:nvCxnSpPr>
          <p:spPr>
            <a:xfrm flipV="1">
              <a:off x="6077022" y="2554752"/>
              <a:ext cx="511470" cy="1125118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Szövegdoboz 35">
              <a:extLst>
                <a:ext uri="{FF2B5EF4-FFF2-40B4-BE49-F238E27FC236}">
                  <a16:creationId xmlns:a16="http://schemas.microsoft.com/office/drawing/2014/main" id="{C91D66CB-B56A-4DEC-A628-6DA77E3294A3}"/>
                </a:ext>
              </a:extLst>
            </p:cNvPr>
            <p:cNvSpPr txBox="1"/>
            <p:nvPr/>
          </p:nvSpPr>
          <p:spPr>
            <a:xfrm>
              <a:off x="5515868" y="1339589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endParaRPr lang="hu-HU" dirty="0"/>
            </a:p>
          </p:txBody>
        </p:sp>
        <p:sp>
          <p:nvSpPr>
            <p:cNvPr id="37" name="Szövegdoboz 36">
              <a:extLst>
                <a:ext uri="{FF2B5EF4-FFF2-40B4-BE49-F238E27FC236}">
                  <a16:creationId xmlns:a16="http://schemas.microsoft.com/office/drawing/2014/main" id="{61016242-7C02-4703-94E2-55D9F5D36623}"/>
                </a:ext>
              </a:extLst>
            </p:cNvPr>
            <p:cNvSpPr txBox="1"/>
            <p:nvPr/>
          </p:nvSpPr>
          <p:spPr>
            <a:xfrm>
              <a:off x="6428610" y="1861405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2</a:t>
              </a:r>
              <a:endParaRPr lang="hu-HU"/>
            </a:p>
          </p:txBody>
        </p:sp>
        <p:sp>
          <p:nvSpPr>
            <p:cNvPr id="38" name="Szövegdoboz 37">
              <a:extLst>
                <a:ext uri="{FF2B5EF4-FFF2-40B4-BE49-F238E27FC236}">
                  <a16:creationId xmlns:a16="http://schemas.microsoft.com/office/drawing/2014/main" id="{EA974C09-D0B0-4A14-AF03-FBDC999F3537}"/>
                </a:ext>
              </a:extLst>
            </p:cNvPr>
            <p:cNvSpPr txBox="1"/>
            <p:nvPr/>
          </p:nvSpPr>
          <p:spPr>
            <a:xfrm>
              <a:off x="5070090" y="2183047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  <a:endParaRPr lang="hu-HU" dirty="0"/>
            </a:p>
          </p:txBody>
        </p:sp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90FA65FF-5ACD-41EF-8CC5-B10631AA7058}"/>
                </a:ext>
              </a:extLst>
            </p:cNvPr>
            <p:cNvSpPr txBox="1"/>
            <p:nvPr/>
          </p:nvSpPr>
          <p:spPr>
            <a:xfrm>
              <a:off x="5954595" y="2400863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endParaRPr lang="hu-HU" dirty="0"/>
            </a:p>
          </p:txBody>
        </p:sp>
        <p:sp>
          <p:nvSpPr>
            <p:cNvPr id="40" name="Szövegdoboz 39">
              <a:extLst>
                <a:ext uri="{FF2B5EF4-FFF2-40B4-BE49-F238E27FC236}">
                  <a16:creationId xmlns:a16="http://schemas.microsoft.com/office/drawing/2014/main" id="{778169BC-FFB2-4025-9838-930DE9B092E5}"/>
                </a:ext>
              </a:extLst>
            </p:cNvPr>
            <p:cNvSpPr txBox="1"/>
            <p:nvPr/>
          </p:nvSpPr>
          <p:spPr>
            <a:xfrm>
              <a:off x="6288607" y="2936588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endParaRPr lang="hu-HU" dirty="0"/>
            </a:p>
          </p:txBody>
        </p:sp>
        <p:sp>
          <p:nvSpPr>
            <p:cNvPr id="41" name="Szövegdoboz 40">
              <a:extLst>
                <a:ext uri="{FF2B5EF4-FFF2-40B4-BE49-F238E27FC236}">
                  <a16:creationId xmlns:a16="http://schemas.microsoft.com/office/drawing/2014/main" id="{41F6118E-1A81-42AB-B152-A6FAFB927CB9}"/>
                </a:ext>
              </a:extLst>
            </p:cNvPr>
            <p:cNvSpPr txBox="1"/>
            <p:nvPr/>
          </p:nvSpPr>
          <p:spPr>
            <a:xfrm>
              <a:off x="5362668" y="3194251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  <a:endParaRPr lang="hu-HU" dirty="0"/>
            </a:p>
          </p:txBody>
        </p:sp>
        <p:sp>
          <p:nvSpPr>
            <p:cNvPr id="42" name="Szabadkézi sokszög: alakzat 41">
              <a:extLst>
                <a:ext uri="{FF2B5EF4-FFF2-40B4-BE49-F238E27FC236}">
                  <a16:creationId xmlns:a16="http://schemas.microsoft.com/office/drawing/2014/main" id="{6E4734AF-154E-43CB-9065-F46C9E707DC3}"/>
                </a:ext>
              </a:extLst>
            </p:cNvPr>
            <p:cNvSpPr/>
            <p:nvPr/>
          </p:nvSpPr>
          <p:spPr>
            <a:xfrm flipH="1" flipV="1">
              <a:off x="4771379" y="1510576"/>
              <a:ext cx="2213811" cy="1389726"/>
            </a:xfrm>
            <a:custGeom>
              <a:avLst/>
              <a:gdLst>
                <a:gd name="connsiteX0" fmla="*/ 0 w 2124255"/>
                <a:gd name="connsiteY0" fmla="*/ 1049520 h 1049520"/>
                <a:gd name="connsiteX1" fmla="*/ 728663 w 2124255"/>
                <a:gd name="connsiteY1" fmla="*/ 882832 h 1049520"/>
                <a:gd name="connsiteX2" fmla="*/ 1147763 w 2124255"/>
                <a:gd name="connsiteY2" fmla="*/ 311332 h 1049520"/>
                <a:gd name="connsiteX3" fmla="*/ 2019300 w 2124255"/>
                <a:gd name="connsiteY3" fmla="*/ 30345 h 1049520"/>
                <a:gd name="connsiteX4" fmla="*/ 2076450 w 2124255"/>
                <a:gd name="connsiteY4" fmla="*/ 20820 h 10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255" h="1049520">
                  <a:moveTo>
                    <a:pt x="0" y="1049520"/>
                  </a:moveTo>
                  <a:cubicBezTo>
                    <a:pt x="268684" y="1027691"/>
                    <a:pt x="537369" y="1005863"/>
                    <a:pt x="728663" y="882832"/>
                  </a:cubicBezTo>
                  <a:cubicBezTo>
                    <a:pt x="919957" y="759801"/>
                    <a:pt x="932657" y="453413"/>
                    <a:pt x="1147763" y="311332"/>
                  </a:cubicBezTo>
                  <a:cubicBezTo>
                    <a:pt x="1362869" y="169251"/>
                    <a:pt x="1864519" y="78764"/>
                    <a:pt x="2019300" y="30345"/>
                  </a:cubicBezTo>
                  <a:cubicBezTo>
                    <a:pt x="2174081" y="-18074"/>
                    <a:pt x="2125265" y="1373"/>
                    <a:pt x="2076450" y="20820"/>
                  </a:cubicBez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Szabadkézi sokszög: alakzat 18">
              <a:extLst>
                <a:ext uri="{FF2B5EF4-FFF2-40B4-BE49-F238E27FC236}">
                  <a16:creationId xmlns:a16="http://schemas.microsoft.com/office/drawing/2014/main" id="{D837E515-8EFA-421F-9A36-97C59BBC19C1}"/>
                </a:ext>
              </a:extLst>
            </p:cNvPr>
            <p:cNvSpPr/>
            <p:nvPr/>
          </p:nvSpPr>
          <p:spPr>
            <a:xfrm>
              <a:off x="5115140" y="3255950"/>
              <a:ext cx="1870051" cy="683533"/>
            </a:xfrm>
            <a:custGeom>
              <a:avLst/>
              <a:gdLst>
                <a:gd name="connsiteX0" fmla="*/ 0 w 1870051"/>
                <a:gd name="connsiteY0" fmla="*/ 683533 h 683533"/>
                <a:gd name="connsiteX1" fmla="*/ 969401 w 1870051"/>
                <a:gd name="connsiteY1" fmla="*/ 2889 h 683533"/>
                <a:gd name="connsiteX2" fmla="*/ 1849425 w 1870051"/>
                <a:gd name="connsiteY2" fmla="*/ 422276 h 683533"/>
                <a:gd name="connsiteX3" fmla="*/ 1849425 w 1870051"/>
                <a:gd name="connsiteY3" fmla="*/ 422276 h 683533"/>
                <a:gd name="connsiteX4" fmla="*/ 1870051 w 1870051"/>
                <a:gd name="connsiteY4" fmla="*/ 436026 h 683533"/>
                <a:gd name="connsiteX5" fmla="*/ 1870051 w 1870051"/>
                <a:gd name="connsiteY5" fmla="*/ 436026 h 68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0051" h="683533">
                  <a:moveTo>
                    <a:pt x="0" y="683533"/>
                  </a:moveTo>
                  <a:cubicBezTo>
                    <a:pt x="330582" y="364982"/>
                    <a:pt x="661164" y="46432"/>
                    <a:pt x="969401" y="2889"/>
                  </a:cubicBezTo>
                  <a:cubicBezTo>
                    <a:pt x="1277638" y="-40654"/>
                    <a:pt x="1849425" y="422276"/>
                    <a:pt x="1849425" y="422276"/>
                  </a:cubicBezTo>
                  <a:lnTo>
                    <a:pt x="1849425" y="422276"/>
                  </a:lnTo>
                  <a:lnTo>
                    <a:pt x="1870051" y="436026"/>
                  </a:lnTo>
                  <a:lnTo>
                    <a:pt x="1870051" y="436026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1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83A3CC-6C92-4040-B6BA-5C00F60F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Optimalizációs</a:t>
            </a:r>
            <a:r>
              <a:rPr lang="en-GB" dirty="0"/>
              <a:t> </a:t>
            </a:r>
            <a:r>
              <a:rPr lang="en-GB" dirty="0" err="1"/>
              <a:t>technikák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ED10AE-49AB-49E5-9FDF-68DB62AC7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Lineáris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kvadratikus</a:t>
            </a:r>
            <a:r>
              <a:rPr lang="en-GB" dirty="0"/>
              <a:t> </a:t>
            </a:r>
            <a:r>
              <a:rPr lang="en-GB" dirty="0" err="1"/>
              <a:t>programozás</a:t>
            </a:r>
            <a:endParaRPr lang="en-GB" dirty="0"/>
          </a:p>
          <a:p>
            <a:r>
              <a:rPr lang="en-GB" dirty="0" err="1"/>
              <a:t>Valós</a:t>
            </a:r>
            <a:r>
              <a:rPr lang="en-GB" dirty="0"/>
              <a:t>-, </a:t>
            </a:r>
            <a:r>
              <a:rPr lang="en-GB" dirty="0" err="1"/>
              <a:t>egészértékű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bináris</a:t>
            </a:r>
            <a:endParaRPr lang="en-GB" dirty="0"/>
          </a:p>
          <a:p>
            <a:r>
              <a:rPr lang="en-GB" dirty="0" err="1"/>
              <a:t>Korlátolt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korlátmentes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QUBO (Quadratic Unconstrained Binary Optimization)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E3DF970-33D7-4E2B-B527-150280DE1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526AA1FA-6043-4788-A5C3-6F83F211CC6B}"/>
              </a:ext>
            </a:extLst>
          </p:cNvPr>
          <p:cNvCxnSpPr/>
          <p:nvPr/>
        </p:nvCxnSpPr>
        <p:spPr>
          <a:xfrm>
            <a:off x="3071813" y="1778794"/>
            <a:ext cx="15001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F17585C2-C50F-4233-A63D-B45BBC59A630}"/>
              </a:ext>
            </a:extLst>
          </p:cNvPr>
          <p:cNvCxnSpPr>
            <a:cxnSpLocks/>
          </p:cNvCxnSpPr>
          <p:nvPr/>
        </p:nvCxnSpPr>
        <p:spPr>
          <a:xfrm>
            <a:off x="4507706" y="2221706"/>
            <a:ext cx="914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E6168D52-E3E5-487D-A136-F2029C04B531}"/>
              </a:ext>
            </a:extLst>
          </p:cNvPr>
          <p:cNvCxnSpPr>
            <a:cxnSpLocks/>
          </p:cNvCxnSpPr>
          <p:nvPr/>
        </p:nvCxnSpPr>
        <p:spPr>
          <a:xfrm>
            <a:off x="3178969" y="2664619"/>
            <a:ext cx="17073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92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5" name="Google Shape;395;p3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96" name="Google Shape;396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300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786150" y="1164834"/>
            <a:ext cx="3179400" cy="2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GOOGLE SLIDES</a:t>
            </a:r>
            <a:endParaRPr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"Use as Google Slides Theme".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will get a copy of this document on your Google Drive and will be able to edit, add or delete slides.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have to be signed in to your Google account.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395856" y="1164834"/>
            <a:ext cx="3318300" cy="2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POWERPOINT®</a:t>
            </a:r>
            <a:endParaRPr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"Download as PowerPoint template". You will get a .pptx file that you can edit in PowerPoint.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2246925" y="3767650"/>
            <a:ext cx="62841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info on how to use this template at </a:t>
            </a:r>
            <a:r>
              <a:rPr lang="en" sz="1200" b="1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 sz="3600" b="1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388200"/>
            <a:ext cx="41094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I am here because I love to give presentations. </a:t>
            </a:r>
            <a:endParaRPr sz="2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You can find me at:</a:t>
            </a:r>
            <a:endParaRPr sz="2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@username</a:t>
            </a:r>
            <a:endParaRPr sz="2600"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 l="22680" t="9485" r="14803" b="48837"/>
          <a:stretch/>
        </p:blipFill>
        <p:spPr>
          <a:xfrm>
            <a:off x="5969309" y="2639689"/>
            <a:ext cx="1210200" cy="121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</a:t>
            </a:r>
            <a:r>
              <a:rPr lang="en" b="1">
                <a:solidFill>
                  <a:schemeClr val="accent1"/>
                </a:solidFill>
              </a:rPr>
              <a:t>means of 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Big concept</a:t>
            </a:r>
            <a:endParaRPr sz="6000" b="1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16AA18-9BE6-4E25-A548-4766CE64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Vizsgált</a:t>
            </a:r>
            <a:r>
              <a:rPr lang="en-GB" dirty="0"/>
              <a:t> </a:t>
            </a:r>
            <a:r>
              <a:rPr lang="en-GB" dirty="0" err="1"/>
              <a:t>problémák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EF6AD12-6C0F-4AA2-A1DD-B2A563320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Maximális</a:t>
            </a:r>
            <a:r>
              <a:rPr lang="en-GB" dirty="0"/>
              <a:t> </a:t>
            </a:r>
            <a:r>
              <a:rPr lang="en-GB" dirty="0" err="1"/>
              <a:t>vágás</a:t>
            </a:r>
            <a:endParaRPr lang="en-GB" dirty="0"/>
          </a:p>
          <a:p>
            <a:r>
              <a:rPr lang="en-GB" dirty="0" err="1"/>
              <a:t>Maximális</a:t>
            </a:r>
            <a:r>
              <a:rPr lang="en-GB" dirty="0"/>
              <a:t> K-</a:t>
            </a:r>
            <a:r>
              <a:rPr lang="en-GB" dirty="0" err="1"/>
              <a:t>vágás</a:t>
            </a:r>
            <a:endParaRPr lang="en-GB" dirty="0"/>
          </a:p>
          <a:p>
            <a:r>
              <a:rPr lang="en-GB" dirty="0" err="1"/>
              <a:t>Logikai</a:t>
            </a:r>
            <a:r>
              <a:rPr lang="en-GB" dirty="0"/>
              <a:t> </a:t>
            </a:r>
            <a:r>
              <a:rPr lang="en-GB" dirty="0" err="1"/>
              <a:t>formulák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D958B4-B880-494A-94DA-307F83D8F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43" name="Csoportba foglalás 42">
            <a:extLst>
              <a:ext uri="{FF2B5EF4-FFF2-40B4-BE49-F238E27FC236}">
                <a16:creationId xmlns:a16="http://schemas.microsoft.com/office/drawing/2014/main" id="{184FA3B5-5192-4DE6-95F6-0758BA307C13}"/>
              </a:ext>
            </a:extLst>
          </p:cNvPr>
          <p:cNvGrpSpPr/>
          <p:nvPr/>
        </p:nvGrpSpPr>
        <p:grpSpPr>
          <a:xfrm>
            <a:off x="4704740" y="706437"/>
            <a:ext cx="2533651" cy="3730625"/>
            <a:chOff x="4704740" y="706437"/>
            <a:chExt cx="2533651" cy="3730625"/>
          </a:xfrm>
        </p:grpSpPr>
        <p:sp>
          <p:nvSpPr>
            <p:cNvPr id="24" name="Ellipszis 23">
              <a:extLst>
                <a:ext uri="{FF2B5EF4-FFF2-40B4-BE49-F238E27FC236}">
                  <a16:creationId xmlns:a16="http://schemas.microsoft.com/office/drawing/2014/main" id="{16ABDA8F-6EBF-4362-B712-33871A7BA7E6}"/>
                </a:ext>
              </a:extLst>
            </p:cNvPr>
            <p:cNvSpPr/>
            <p:nvPr/>
          </p:nvSpPr>
          <p:spPr>
            <a:xfrm>
              <a:off x="4704740" y="706437"/>
              <a:ext cx="2533651" cy="3730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Ellipszis 24">
              <a:extLst>
                <a:ext uri="{FF2B5EF4-FFF2-40B4-BE49-F238E27FC236}">
                  <a16:creationId xmlns:a16="http://schemas.microsoft.com/office/drawing/2014/main" id="{34534ED8-330D-4B79-9E4D-E0B6F1EE5704}"/>
                </a:ext>
              </a:extLst>
            </p:cNvPr>
            <p:cNvSpPr/>
            <p:nvPr/>
          </p:nvSpPr>
          <p:spPr>
            <a:xfrm>
              <a:off x="5144977" y="1883569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Ellipszis 25">
              <a:extLst>
                <a:ext uri="{FF2B5EF4-FFF2-40B4-BE49-F238E27FC236}">
                  <a16:creationId xmlns:a16="http://schemas.microsoft.com/office/drawing/2014/main" id="{F8149FC7-02CF-45E4-B887-32470A0C855F}"/>
                </a:ext>
              </a:extLst>
            </p:cNvPr>
            <p:cNvSpPr/>
            <p:nvPr/>
          </p:nvSpPr>
          <p:spPr>
            <a:xfrm>
              <a:off x="5242581" y="2962538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Ellipszis 26">
              <a:extLst>
                <a:ext uri="{FF2B5EF4-FFF2-40B4-BE49-F238E27FC236}">
                  <a16:creationId xmlns:a16="http://schemas.microsoft.com/office/drawing/2014/main" id="{CD81414E-934C-402F-84BA-43675CBD0B80}"/>
                </a:ext>
              </a:extLst>
            </p:cNvPr>
            <p:cNvSpPr/>
            <p:nvPr/>
          </p:nvSpPr>
          <p:spPr>
            <a:xfrm>
              <a:off x="5910401" y="3650906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Ellipszis 27">
              <a:extLst>
                <a:ext uri="{FF2B5EF4-FFF2-40B4-BE49-F238E27FC236}">
                  <a16:creationId xmlns:a16="http://schemas.microsoft.com/office/drawing/2014/main" id="{B0D47C4C-AFC2-4C7D-B6A7-61C148D04738}"/>
                </a:ext>
              </a:extLst>
            </p:cNvPr>
            <p:cNvSpPr/>
            <p:nvPr/>
          </p:nvSpPr>
          <p:spPr>
            <a:xfrm>
              <a:off x="6125271" y="1061819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Ellipszis 28">
              <a:extLst>
                <a:ext uri="{FF2B5EF4-FFF2-40B4-BE49-F238E27FC236}">
                  <a16:creationId xmlns:a16="http://schemas.microsoft.com/office/drawing/2014/main" id="{3D709F23-4CBE-467D-8E2E-EFEA5250A8D0}"/>
                </a:ext>
              </a:extLst>
            </p:cNvPr>
            <p:cNvSpPr/>
            <p:nvPr/>
          </p:nvSpPr>
          <p:spPr>
            <a:xfrm>
              <a:off x="6490887" y="2356974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30" name="Egyenes összekötő 29">
              <a:extLst>
                <a:ext uri="{FF2B5EF4-FFF2-40B4-BE49-F238E27FC236}">
                  <a16:creationId xmlns:a16="http://schemas.microsoft.com/office/drawing/2014/main" id="{8AE4E6B3-5540-48CA-91CC-46E42198AA1D}"/>
                </a:ext>
              </a:extLst>
            </p:cNvPr>
            <p:cNvCxnSpPr>
              <a:cxnSpLocks/>
              <a:stCxn id="25" idx="7"/>
              <a:endCxn id="28" idx="3"/>
            </p:cNvCxnSpPr>
            <p:nvPr/>
          </p:nvCxnSpPr>
          <p:spPr>
            <a:xfrm flipV="1">
              <a:off x="5311598" y="1230633"/>
              <a:ext cx="842261" cy="6819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6AE95C14-A3D6-47E4-9923-AEC47A64F58F}"/>
                </a:ext>
              </a:extLst>
            </p:cNvPr>
            <p:cNvCxnSpPr>
              <a:cxnSpLocks/>
              <a:stCxn id="28" idx="5"/>
              <a:endCxn id="29" idx="0"/>
            </p:cNvCxnSpPr>
            <p:nvPr/>
          </p:nvCxnSpPr>
          <p:spPr>
            <a:xfrm>
              <a:off x="6291892" y="1230633"/>
              <a:ext cx="296600" cy="112634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BCF7520C-AE91-4FEC-BA7B-9BBB0600355B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5242582" y="2081347"/>
              <a:ext cx="97604" cy="88119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1FDA9052-6878-4783-8113-F563C124E7A3}"/>
                </a:ext>
              </a:extLst>
            </p:cNvPr>
            <p:cNvCxnSpPr>
              <a:cxnSpLocks/>
              <a:stCxn id="29" idx="2"/>
              <a:endCxn id="26" idx="7"/>
            </p:cNvCxnSpPr>
            <p:nvPr/>
          </p:nvCxnSpPr>
          <p:spPr>
            <a:xfrm flipH="1">
              <a:off x="5409202" y="2455863"/>
              <a:ext cx="1081685" cy="535639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0979DCB8-DFD0-426F-8A61-D42FFD7439D2}"/>
                </a:ext>
              </a:extLst>
            </p:cNvPr>
            <p:cNvCxnSpPr>
              <a:cxnSpLocks/>
              <a:stCxn id="27" idx="1"/>
              <a:endCxn id="26" idx="5"/>
            </p:cNvCxnSpPr>
            <p:nvPr/>
          </p:nvCxnSpPr>
          <p:spPr>
            <a:xfrm flipH="1" flipV="1">
              <a:off x="5409202" y="3131352"/>
              <a:ext cx="529787" cy="548518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gyenes összekötő 34">
              <a:extLst>
                <a:ext uri="{FF2B5EF4-FFF2-40B4-BE49-F238E27FC236}">
                  <a16:creationId xmlns:a16="http://schemas.microsoft.com/office/drawing/2014/main" id="{A86D94DC-8D10-4C17-B07E-45163BC4862B}"/>
                </a:ext>
              </a:extLst>
            </p:cNvPr>
            <p:cNvCxnSpPr>
              <a:cxnSpLocks/>
              <a:stCxn id="27" idx="7"/>
              <a:endCxn id="29" idx="4"/>
            </p:cNvCxnSpPr>
            <p:nvPr/>
          </p:nvCxnSpPr>
          <p:spPr>
            <a:xfrm flipV="1">
              <a:off x="6077022" y="2554752"/>
              <a:ext cx="511470" cy="11251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Szövegdoboz 35">
              <a:extLst>
                <a:ext uri="{FF2B5EF4-FFF2-40B4-BE49-F238E27FC236}">
                  <a16:creationId xmlns:a16="http://schemas.microsoft.com/office/drawing/2014/main" id="{C91D66CB-B56A-4DEC-A628-6DA77E3294A3}"/>
                </a:ext>
              </a:extLst>
            </p:cNvPr>
            <p:cNvSpPr txBox="1"/>
            <p:nvPr/>
          </p:nvSpPr>
          <p:spPr>
            <a:xfrm>
              <a:off x="5515868" y="1339589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endParaRPr lang="hu-HU" dirty="0"/>
            </a:p>
          </p:txBody>
        </p:sp>
        <p:sp>
          <p:nvSpPr>
            <p:cNvPr id="37" name="Szövegdoboz 36">
              <a:extLst>
                <a:ext uri="{FF2B5EF4-FFF2-40B4-BE49-F238E27FC236}">
                  <a16:creationId xmlns:a16="http://schemas.microsoft.com/office/drawing/2014/main" id="{61016242-7C02-4703-94E2-55D9F5D36623}"/>
                </a:ext>
              </a:extLst>
            </p:cNvPr>
            <p:cNvSpPr txBox="1"/>
            <p:nvPr/>
          </p:nvSpPr>
          <p:spPr>
            <a:xfrm>
              <a:off x="6428610" y="1861405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2</a:t>
              </a:r>
              <a:endParaRPr lang="hu-HU"/>
            </a:p>
          </p:txBody>
        </p:sp>
        <p:sp>
          <p:nvSpPr>
            <p:cNvPr id="38" name="Szövegdoboz 37">
              <a:extLst>
                <a:ext uri="{FF2B5EF4-FFF2-40B4-BE49-F238E27FC236}">
                  <a16:creationId xmlns:a16="http://schemas.microsoft.com/office/drawing/2014/main" id="{EA974C09-D0B0-4A14-AF03-FBDC999F3537}"/>
                </a:ext>
              </a:extLst>
            </p:cNvPr>
            <p:cNvSpPr txBox="1"/>
            <p:nvPr/>
          </p:nvSpPr>
          <p:spPr>
            <a:xfrm>
              <a:off x="5065036" y="2113763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  <a:endParaRPr lang="hu-HU" dirty="0"/>
            </a:p>
          </p:txBody>
        </p:sp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90FA65FF-5ACD-41EF-8CC5-B10631AA7058}"/>
                </a:ext>
              </a:extLst>
            </p:cNvPr>
            <p:cNvSpPr txBox="1"/>
            <p:nvPr/>
          </p:nvSpPr>
          <p:spPr>
            <a:xfrm>
              <a:off x="5645508" y="2470528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endParaRPr lang="hu-HU" dirty="0"/>
            </a:p>
          </p:txBody>
        </p:sp>
        <p:sp>
          <p:nvSpPr>
            <p:cNvPr id="40" name="Szövegdoboz 39">
              <a:extLst>
                <a:ext uri="{FF2B5EF4-FFF2-40B4-BE49-F238E27FC236}">
                  <a16:creationId xmlns:a16="http://schemas.microsoft.com/office/drawing/2014/main" id="{778169BC-FFB2-4025-9838-930DE9B092E5}"/>
                </a:ext>
              </a:extLst>
            </p:cNvPr>
            <p:cNvSpPr txBox="1"/>
            <p:nvPr/>
          </p:nvSpPr>
          <p:spPr>
            <a:xfrm>
              <a:off x="6222875" y="2983795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2</a:t>
              </a:r>
              <a:endParaRPr lang="hu-HU"/>
            </a:p>
          </p:txBody>
        </p:sp>
        <p:sp>
          <p:nvSpPr>
            <p:cNvPr id="41" name="Szövegdoboz 40">
              <a:extLst>
                <a:ext uri="{FF2B5EF4-FFF2-40B4-BE49-F238E27FC236}">
                  <a16:creationId xmlns:a16="http://schemas.microsoft.com/office/drawing/2014/main" id="{41F6118E-1A81-42AB-B152-A6FAFB927CB9}"/>
                </a:ext>
              </a:extLst>
            </p:cNvPr>
            <p:cNvSpPr txBox="1"/>
            <p:nvPr/>
          </p:nvSpPr>
          <p:spPr>
            <a:xfrm>
              <a:off x="5497778" y="3281574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3</a:t>
              </a:r>
              <a:endParaRPr lang="hu-HU"/>
            </a:p>
          </p:txBody>
        </p:sp>
        <p:sp>
          <p:nvSpPr>
            <p:cNvPr id="42" name="Szabadkézi sokszög: alakzat 41">
              <a:extLst>
                <a:ext uri="{FF2B5EF4-FFF2-40B4-BE49-F238E27FC236}">
                  <a16:creationId xmlns:a16="http://schemas.microsoft.com/office/drawing/2014/main" id="{6E4734AF-154E-43CB-9065-F46C9E707DC3}"/>
                </a:ext>
              </a:extLst>
            </p:cNvPr>
            <p:cNvSpPr/>
            <p:nvPr/>
          </p:nvSpPr>
          <p:spPr>
            <a:xfrm flipH="1" flipV="1">
              <a:off x="5260245" y="1259596"/>
              <a:ext cx="1587442" cy="2822084"/>
            </a:xfrm>
            <a:custGeom>
              <a:avLst/>
              <a:gdLst>
                <a:gd name="connsiteX0" fmla="*/ 0 w 2124255"/>
                <a:gd name="connsiteY0" fmla="*/ 1049520 h 1049520"/>
                <a:gd name="connsiteX1" fmla="*/ 728663 w 2124255"/>
                <a:gd name="connsiteY1" fmla="*/ 882832 h 1049520"/>
                <a:gd name="connsiteX2" fmla="*/ 1147763 w 2124255"/>
                <a:gd name="connsiteY2" fmla="*/ 311332 h 1049520"/>
                <a:gd name="connsiteX3" fmla="*/ 2019300 w 2124255"/>
                <a:gd name="connsiteY3" fmla="*/ 30345 h 1049520"/>
                <a:gd name="connsiteX4" fmla="*/ 2076450 w 2124255"/>
                <a:gd name="connsiteY4" fmla="*/ 20820 h 10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255" h="1049520">
                  <a:moveTo>
                    <a:pt x="0" y="1049520"/>
                  </a:moveTo>
                  <a:cubicBezTo>
                    <a:pt x="268684" y="1027691"/>
                    <a:pt x="537369" y="1005863"/>
                    <a:pt x="728663" y="882832"/>
                  </a:cubicBezTo>
                  <a:cubicBezTo>
                    <a:pt x="919957" y="759801"/>
                    <a:pt x="932657" y="453413"/>
                    <a:pt x="1147763" y="311332"/>
                  </a:cubicBezTo>
                  <a:cubicBezTo>
                    <a:pt x="1362869" y="169251"/>
                    <a:pt x="1864519" y="78764"/>
                    <a:pt x="2019300" y="30345"/>
                  </a:cubicBezTo>
                  <a:cubicBezTo>
                    <a:pt x="2174081" y="-18074"/>
                    <a:pt x="2125265" y="1373"/>
                    <a:pt x="2076450" y="20820"/>
                  </a:cubicBez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5" name="Csoportba foglalás 64">
            <a:extLst>
              <a:ext uri="{FF2B5EF4-FFF2-40B4-BE49-F238E27FC236}">
                <a16:creationId xmlns:a16="http://schemas.microsoft.com/office/drawing/2014/main" id="{853ECFA9-6278-4C15-97BE-12B7DFED0670}"/>
              </a:ext>
            </a:extLst>
          </p:cNvPr>
          <p:cNvGrpSpPr/>
          <p:nvPr/>
        </p:nvGrpSpPr>
        <p:grpSpPr>
          <a:xfrm>
            <a:off x="4704740" y="714903"/>
            <a:ext cx="2533651" cy="3730625"/>
            <a:chOff x="4704740" y="706437"/>
            <a:chExt cx="2533651" cy="3730625"/>
          </a:xfrm>
        </p:grpSpPr>
        <p:sp>
          <p:nvSpPr>
            <p:cNvPr id="66" name="Ellipszis 65">
              <a:extLst>
                <a:ext uri="{FF2B5EF4-FFF2-40B4-BE49-F238E27FC236}">
                  <a16:creationId xmlns:a16="http://schemas.microsoft.com/office/drawing/2014/main" id="{CAE41EED-C96C-45D3-BAE5-BF9569580900}"/>
                </a:ext>
              </a:extLst>
            </p:cNvPr>
            <p:cNvSpPr/>
            <p:nvPr/>
          </p:nvSpPr>
          <p:spPr>
            <a:xfrm>
              <a:off x="4704740" y="706437"/>
              <a:ext cx="2533651" cy="3730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7" name="Ellipszis 66">
              <a:extLst>
                <a:ext uri="{FF2B5EF4-FFF2-40B4-BE49-F238E27FC236}">
                  <a16:creationId xmlns:a16="http://schemas.microsoft.com/office/drawing/2014/main" id="{BB962899-5A75-4399-B7EC-C05E64ED49EA}"/>
                </a:ext>
              </a:extLst>
            </p:cNvPr>
            <p:cNvSpPr/>
            <p:nvPr/>
          </p:nvSpPr>
          <p:spPr>
            <a:xfrm>
              <a:off x="5144977" y="1883569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8" name="Ellipszis 67">
              <a:extLst>
                <a:ext uri="{FF2B5EF4-FFF2-40B4-BE49-F238E27FC236}">
                  <a16:creationId xmlns:a16="http://schemas.microsoft.com/office/drawing/2014/main" id="{AC395C18-7360-4831-9A00-B3058EA56CC5}"/>
                </a:ext>
              </a:extLst>
            </p:cNvPr>
            <p:cNvSpPr/>
            <p:nvPr/>
          </p:nvSpPr>
          <p:spPr>
            <a:xfrm>
              <a:off x="5242581" y="2962538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9" name="Ellipszis 68">
              <a:extLst>
                <a:ext uri="{FF2B5EF4-FFF2-40B4-BE49-F238E27FC236}">
                  <a16:creationId xmlns:a16="http://schemas.microsoft.com/office/drawing/2014/main" id="{475A7973-B0FB-4B58-BF0B-FC5095C77433}"/>
                </a:ext>
              </a:extLst>
            </p:cNvPr>
            <p:cNvSpPr/>
            <p:nvPr/>
          </p:nvSpPr>
          <p:spPr>
            <a:xfrm>
              <a:off x="5910401" y="3650906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Ellipszis 69">
              <a:extLst>
                <a:ext uri="{FF2B5EF4-FFF2-40B4-BE49-F238E27FC236}">
                  <a16:creationId xmlns:a16="http://schemas.microsoft.com/office/drawing/2014/main" id="{854CF89B-DFEA-46B4-B311-8DEA622A06F4}"/>
                </a:ext>
              </a:extLst>
            </p:cNvPr>
            <p:cNvSpPr/>
            <p:nvPr/>
          </p:nvSpPr>
          <p:spPr>
            <a:xfrm>
              <a:off x="6125271" y="1061819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Ellipszis 70">
              <a:extLst>
                <a:ext uri="{FF2B5EF4-FFF2-40B4-BE49-F238E27FC236}">
                  <a16:creationId xmlns:a16="http://schemas.microsoft.com/office/drawing/2014/main" id="{CD2B63D6-9BF6-41F3-B945-DB4A756551C4}"/>
                </a:ext>
              </a:extLst>
            </p:cNvPr>
            <p:cNvSpPr/>
            <p:nvPr/>
          </p:nvSpPr>
          <p:spPr>
            <a:xfrm>
              <a:off x="6490887" y="2356974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72" name="Egyenes összekötő 71">
              <a:extLst>
                <a:ext uri="{FF2B5EF4-FFF2-40B4-BE49-F238E27FC236}">
                  <a16:creationId xmlns:a16="http://schemas.microsoft.com/office/drawing/2014/main" id="{513BD94B-E056-46AA-839A-C0ED95FFF796}"/>
                </a:ext>
              </a:extLst>
            </p:cNvPr>
            <p:cNvCxnSpPr>
              <a:cxnSpLocks/>
              <a:stCxn id="67" idx="7"/>
              <a:endCxn id="70" idx="3"/>
            </p:cNvCxnSpPr>
            <p:nvPr/>
          </p:nvCxnSpPr>
          <p:spPr>
            <a:xfrm flipV="1">
              <a:off x="5311598" y="1230633"/>
              <a:ext cx="842261" cy="6819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gyenes összekötő 72">
              <a:extLst>
                <a:ext uri="{FF2B5EF4-FFF2-40B4-BE49-F238E27FC236}">
                  <a16:creationId xmlns:a16="http://schemas.microsoft.com/office/drawing/2014/main" id="{FB16C27D-D19E-4F67-A809-F6D2B0771189}"/>
                </a:ext>
              </a:extLst>
            </p:cNvPr>
            <p:cNvCxnSpPr>
              <a:cxnSpLocks/>
              <a:stCxn id="70" idx="5"/>
              <a:endCxn id="71" idx="0"/>
            </p:cNvCxnSpPr>
            <p:nvPr/>
          </p:nvCxnSpPr>
          <p:spPr>
            <a:xfrm>
              <a:off x="6291892" y="1230633"/>
              <a:ext cx="296600" cy="112634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Egyenes összekötő 73">
              <a:extLst>
                <a:ext uri="{FF2B5EF4-FFF2-40B4-BE49-F238E27FC236}">
                  <a16:creationId xmlns:a16="http://schemas.microsoft.com/office/drawing/2014/main" id="{43E7FB65-7618-4215-8943-00AB30687326}"/>
                </a:ext>
              </a:extLst>
            </p:cNvPr>
            <p:cNvCxnSpPr>
              <a:cxnSpLocks/>
              <a:stCxn id="67" idx="4"/>
              <a:endCxn id="68" idx="0"/>
            </p:cNvCxnSpPr>
            <p:nvPr/>
          </p:nvCxnSpPr>
          <p:spPr>
            <a:xfrm>
              <a:off x="5242582" y="2081347"/>
              <a:ext cx="97604" cy="88119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Egyenes összekötő 74">
              <a:extLst>
                <a:ext uri="{FF2B5EF4-FFF2-40B4-BE49-F238E27FC236}">
                  <a16:creationId xmlns:a16="http://schemas.microsoft.com/office/drawing/2014/main" id="{79FBC68E-780A-4565-BAA7-30CE759D03E4}"/>
                </a:ext>
              </a:extLst>
            </p:cNvPr>
            <p:cNvCxnSpPr>
              <a:cxnSpLocks/>
              <a:stCxn id="71" idx="2"/>
              <a:endCxn id="68" idx="7"/>
            </p:cNvCxnSpPr>
            <p:nvPr/>
          </p:nvCxnSpPr>
          <p:spPr>
            <a:xfrm flipH="1">
              <a:off x="5409202" y="2455863"/>
              <a:ext cx="1081685" cy="5356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gyenes összekötő 75">
              <a:extLst>
                <a:ext uri="{FF2B5EF4-FFF2-40B4-BE49-F238E27FC236}">
                  <a16:creationId xmlns:a16="http://schemas.microsoft.com/office/drawing/2014/main" id="{BE46E615-EEFC-4F12-8914-3556F3334723}"/>
                </a:ext>
              </a:extLst>
            </p:cNvPr>
            <p:cNvCxnSpPr>
              <a:cxnSpLocks/>
              <a:stCxn id="69" idx="1"/>
              <a:endCxn id="68" idx="5"/>
            </p:cNvCxnSpPr>
            <p:nvPr/>
          </p:nvCxnSpPr>
          <p:spPr>
            <a:xfrm flipH="1" flipV="1">
              <a:off x="5409202" y="3131352"/>
              <a:ext cx="529787" cy="548518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gyenes összekötő 76">
              <a:extLst>
                <a:ext uri="{FF2B5EF4-FFF2-40B4-BE49-F238E27FC236}">
                  <a16:creationId xmlns:a16="http://schemas.microsoft.com/office/drawing/2014/main" id="{2B888223-F319-4465-B93D-484A1E66EFB7}"/>
                </a:ext>
              </a:extLst>
            </p:cNvPr>
            <p:cNvCxnSpPr>
              <a:cxnSpLocks/>
              <a:stCxn id="69" idx="7"/>
              <a:endCxn id="71" idx="4"/>
            </p:cNvCxnSpPr>
            <p:nvPr/>
          </p:nvCxnSpPr>
          <p:spPr>
            <a:xfrm flipV="1">
              <a:off x="6077022" y="2554752"/>
              <a:ext cx="511470" cy="1125118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Szövegdoboz 77">
              <a:extLst>
                <a:ext uri="{FF2B5EF4-FFF2-40B4-BE49-F238E27FC236}">
                  <a16:creationId xmlns:a16="http://schemas.microsoft.com/office/drawing/2014/main" id="{16E4FC2D-5C33-4C76-80E6-34C13DF8BBC6}"/>
                </a:ext>
              </a:extLst>
            </p:cNvPr>
            <p:cNvSpPr txBox="1"/>
            <p:nvPr/>
          </p:nvSpPr>
          <p:spPr>
            <a:xfrm>
              <a:off x="5515868" y="1339589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endParaRPr lang="hu-HU" dirty="0"/>
            </a:p>
          </p:txBody>
        </p:sp>
        <p:sp>
          <p:nvSpPr>
            <p:cNvPr id="79" name="Szövegdoboz 78">
              <a:extLst>
                <a:ext uri="{FF2B5EF4-FFF2-40B4-BE49-F238E27FC236}">
                  <a16:creationId xmlns:a16="http://schemas.microsoft.com/office/drawing/2014/main" id="{F38B4722-51B8-47F6-892C-AE1970B80426}"/>
                </a:ext>
              </a:extLst>
            </p:cNvPr>
            <p:cNvSpPr txBox="1"/>
            <p:nvPr/>
          </p:nvSpPr>
          <p:spPr>
            <a:xfrm>
              <a:off x="6428610" y="1861405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2</a:t>
              </a:r>
              <a:endParaRPr lang="hu-HU"/>
            </a:p>
          </p:txBody>
        </p:sp>
        <p:sp>
          <p:nvSpPr>
            <p:cNvPr id="80" name="Szövegdoboz 79">
              <a:extLst>
                <a:ext uri="{FF2B5EF4-FFF2-40B4-BE49-F238E27FC236}">
                  <a16:creationId xmlns:a16="http://schemas.microsoft.com/office/drawing/2014/main" id="{0E119F8D-C182-437B-862F-4DA26ACB7499}"/>
                </a:ext>
              </a:extLst>
            </p:cNvPr>
            <p:cNvSpPr txBox="1"/>
            <p:nvPr/>
          </p:nvSpPr>
          <p:spPr>
            <a:xfrm>
              <a:off x="5070090" y="2183047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  <a:endParaRPr lang="hu-HU" dirty="0"/>
            </a:p>
          </p:txBody>
        </p:sp>
        <p:sp>
          <p:nvSpPr>
            <p:cNvPr id="81" name="Szövegdoboz 80">
              <a:extLst>
                <a:ext uri="{FF2B5EF4-FFF2-40B4-BE49-F238E27FC236}">
                  <a16:creationId xmlns:a16="http://schemas.microsoft.com/office/drawing/2014/main" id="{8E272E56-0C74-4B1B-A976-B73445A3CE51}"/>
                </a:ext>
              </a:extLst>
            </p:cNvPr>
            <p:cNvSpPr txBox="1"/>
            <p:nvPr/>
          </p:nvSpPr>
          <p:spPr>
            <a:xfrm>
              <a:off x="5954595" y="2400863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endParaRPr lang="hu-HU" dirty="0"/>
            </a:p>
          </p:txBody>
        </p:sp>
        <p:sp>
          <p:nvSpPr>
            <p:cNvPr id="82" name="Szövegdoboz 81">
              <a:extLst>
                <a:ext uri="{FF2B5EF4-FFF2-40B4-BE49-F238E27FC236}">
                  <a16:creationId xmlns:a16="http://schemas.microsoft.com/office/drawing/2014/main" id="{9EBC2F5D-D84D-46F1-BEA7-4131127F0F1D}"/>
                </a:ext>
              </a:extLst>
            </p:cNvPr>
            <p:cNvSpPr txBox="1"/>
            <p:nvPr/>
          </p:nvSpPr>
          <p:spPr>
            <a:xfrm>
              <a:off x="6288607" y="2936588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endParaRPr lang="hu-HU" dirty="0"/>
            </a:p>
          </p:txBody>
        </p:sp>
        <p:sp>
          <p:nvSpPr>
            <p:cNvPr id="83" name="Szövegdoboz 82">
              <a:extLst>
                <a:ext uri="{FF2B5EF4-FFF2-40B4-BE49-F238E27FC236}">
                  <a16:creationId xmlns:a16="http://schemas.microsoft.com/office/drawing/2014/main" id="{543D8183-6F20-4A4F-84A6-89BB26B309D2}"/>
                </a:ext>
              </a:extLst>
            </p:cNvPr>
            <p:cNvSpPr txBox="1"/>
            <p:nvPr/>
          </p:nvSpPr>
          <p:spPr>
            <a:xfrm>
              <a:off x="5362668" y="3194251"/>
              <a:ext cx="195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  <a:endParaRPr lang="hu-HU" dirty="0"/>
            </a:p>
          </p:txBody>
        </p:sp>
        <p:sp>
          <p:nvSpPr>
            <p:cNvPr id="84" name="Szabadkézi sokszög: alakzat 83">
              <a:extLst>
                <a:ext uri="{FF2B5EF4-FFF2-40B4-BE49-F238E27FC236}">
                  <a16:creationId xmlns:a16="http://schemas.microsoft.com/office/drawing/2014/main" id="{0B93AF90-754C-42C3-A52D-E25639C03806}"/>
                </a:ext>
              </a:extLst>
            </p:cNvPr>
            <p:cNvSpPr/>
            <p:nvPr/>
          </p:nvSpPr>
          <p:spPr>
            <a:xfrm flipH="1" flipV="1">
              <a:off x="4771379" y="1510576"/>
              <a:ext cx="2213811" cy="1389726"/>
            </a:xfrm>
            <a:custGeom>
              <a:avLst/>
              <a:gdLst>
                <a:gd name="connsiteX0" fmla="*/ 0 w 2124255"/>
                <a:gd name="connsiteY0" fmla="*/ 1049520 h 1049520"/>
                <a:gd name="connsiteX1" fmla="*/ 728663 w 2124255"/>
                <a:gd name="connsiteY1" fmla="*/ 882832 h 1049520"/>
                <a:gd name="connsiteX2" fmla="*/ 1147763 w 2124255"/>
                <a:gd name="connsiteY2" fmla="*/ 311332 h 1049520"/>
                <a:gd name="connsiteX3" fmla="*/ 2019300 w 2124255"/>
                <a:gd name="connsiteY3" fmla="*/ 30345 h 1049520"/>
                <a:gd name="connsiteX4" fmla="*/ 2076450 w 2124255"/>
                <a:gd name="connsiteY4" fmla="*/ 20820 h 10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255" h="1049520">
                  <a:moveTo>
                    <a:pt x="0" y="1049520"/>
                  </a:moveTo>
                  <a:cubicBezTo>
                    <a:pt x="268684" y="1027691"/>
                    <a:pt x="537369" y="1005863"/>
                    <a:pt x="728663" y="882832"/>
                  </a:cubicBezTo>
                  <a:cubicBezTo>
                    <a:pt x="919957" y="759801"/>
                    <a:pt x="932657" y="453413"/>
                    <a:pt x="1147763" y="311332"/>
                  </a:cubicBezTo>
                  <a:cubicBezTo>
                    <a:pt x="1362869" y="169251"/>
                    <a:pt x="1864519" y="78764"/>
                    <a:pt x="2019300" y="30345"/>
                  </a:cubicBezTo>
                  <a:cubicBezTo>
                    <a:pt x="2174081" y="-18074"/>
                    <a:pt x="2125265" y="1373"/>
                    <a:pt x="2076450" y="20820"/>
                  </a:cubicBez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5" name="Szabadkézi sokszög: alakzat 84">
              <a:extLst>
                <a:ext uri="{FF2B5EF4-FFF2-40B4-BE49-F238E27FC236}">
                  <a16:creationId xmlns:a16="http://schemas.microsoft.com/office/drawing/2014/main" id="{838E51CB-7892-4B70-89BB-0BF4A34AE4D4}"/>
                </a:ext>
              </a:extLst>
            </p:cNvPr>
            <p:cNvSpPr/>
            <p:nvPr/>
          </p:nvSpPr>
          <p:spPr>
            <a:xfrm>
              <a:off x="5115140" y="3255950"/>
              <a:ext cx="1870051" cy="683533"/>
            </a:xfrm>
            <a:custGeom>
              <a:avLst/>
              <a:gdLst>
                <a:gd name="connsiteX0" fmla="*/ 0 w 1870051"/>
                <a:gd name="connsiteY0" fmla="*/ 683533 h 683533"/>
                <a:gd name="connsiteX1" fmla="*/ 969401 w 1870051"/>
                <a:gd name="connsiteY1" fmla="*/ 2889 h 683533"/>
                <a:gd name="connsiteX2" fmla="*/ 1849425 w 1870051"/>
                <a:gd name="connsiteY2" fmla="*/ 422276 h 683533"/>
                <a:gd name="connsiteX3" fmla="*/ 1849425 w 1870051"/>
                <a:gd name="connsiteY3" fmla="*/ 422276 h 683533"/>
                <a:gd name="connsiteX4" fmla="*/ 1870051 w 1870051"/>
                <a:gd name="connsiteY4" fmla="*/ 436026 h 683533"/>
                <a:gd name="connsiteX5" fmla="*/ 1870051 w 1870051"/>
                <a:gd name="connsiteY5" fmla="*/ 436026 h 68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0051" h="683533">
                  <a:moveTo>
                    <a:pt x="0" y="683533"/>
                  </a:moveTo>
                  <a:cubicBezTo>
                    <a:pt x="330582" y="364982"/>
                    <a:pt x="661164" y="46432"/>
                    <a:pt x="969401" y="2889"/>
                  </a:cubicBezTo>
                  <a:cubicBezTo>
                    <a:pt x="1277638" y="-40654"/>
                    <a:pt x="1849425" y="422276"/>
                    <a:pt x="1849425" y="422276"/>
                  </a:cubicBezTo>
                  <a:lnTo>
                    <a:pt x="1849425" y="422276"/>
                  </a:lnTo>
                  <a:lnTo>
                    <a:pt x="1870051" y="436026"/>
                  </a:lnTo>
                  <a:lnTo>
                    <a:pt x="1870051" y="436026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10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86150" y="1504950"/>
            <a:ext cx="3651000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5" y="1868325"/>
            <a:ext cx="2456700" cy="2456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387175" y="327675"/>
            <a:ext cx="2572500" cy="24969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1800" b="1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3058620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902675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247991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3338271" y="1184703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786147" y="2368321"/>
            <a:ext cx="2105100" cy="24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 sz="180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Lorem ipsum dolor sit amet, consectetur adipiscing elit. Nam venenatis nisi at nisl tempor, et luctus diam lobortis. Nulla sit amet metus consequat velit iaculis tempor.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6286512" y="2368321"/>
            <a:ext cx="2105100" cy="24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Lorem ipsum dolor sit amet, consectetur adipiscing elit. Nam venenatis nisi at nisl tempor, et luctus diam lobortis. Nulla sit amet metus consequat velit iaculis tempor.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5" name="Google Shape;215;p25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{83ECFCF9-EB90-4EA4-BA1D-B0166F391BF1}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Yellow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Blue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Orange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2031100" y="181138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4" name="Google Shape;224;p26"/>
          <p:cNvGrpSpPr/>
          <p:nvPr/>
        </p:nvGrpSpPr>
        <p:grpSpPr>
          <a:xfrm>
            <a:off x="1099739" y="2152849"/>
            <a:ext cx="175959" cy="180333"/>
            <a:chOff x="1099739" y="2152849"/>
            <a:chExt cx="175959" cy="180333"/>
          </a:xfrm>
        </p:grpSpPr>
        <p:sp>
          <p:nvSpPr>
            <p:cNvPr id="225" name="Google Shape;225;p26"/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1134899" y="2188882"/>
              <a:ext cx="105575" cy="10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28" name="Google Shape;228;p26"/>
          <p:cNvGrpSpPr/>
          <p:nvPr/>
        </p:nvGrpSpPr>
        <p:grpSpPr>
          <a:xfrm>
            <a:off x="2829814" y="3767499"/>
            <a:ext cx="176100" cy="180300"/>
            <a:chOff x="2677414" y="3615099"/>
            <a:chExt cx="176100" cy="180300"/>
          </a:xfrm>
        </p:grpSpPr>
        <p:sp>
          <p:nvSpPr>
            <p:cNvPr id="229" name="Google Shape;229;p26"/>
            <p:cNvSpPr/>
            <p:nvPr/>
          </p:nvSpPr>
          <p:spPr>
            <a:xfrm>
              <a:off x="2677414" y="3615099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712574" y="3651132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26"/>
          <p:cNvGrpSpPr/>
          <p:nvPr/>
        </p:nvGrpSpPr>
        <p:grpSpPr>
          <a:xfrm>
            <a:off x="3854439" y="1972549"/>
            <a:ext cx="176100" cy="180300"/>
            <a:chOff x="3549639" y="1667749"/>
            <a:chExt cx="176100" cy="180300"/>
          </a:xfrm>
        </p:grpSpPr>
        <p:sp>
          <p:nvSpPr>
            <p:cNvPr id="232" name="Google Shape;232;p26"/>
            <p:cNvSpPr/>
            <p:nvPr/>
          </p:nvSpPr>
          <p:spPr>
            <a:xfrm>
              <a:off x="3549639" y="1667749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584799" y="1703782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6"/>
          <p:cNvGrpSpPr/>
          <p:nvPr/>
        </p:nvGrpSpPr>
        <p:grpSpPr>
          <a:xfrm>
            <a:off x="4596864" y="4117174"/>
            <a:ext cx="176100" cy="180300"/>
            <a:chOff x="4139664" y="3659974"/>
            <a:chExt cx="176100" cy="180300"/>
          </a:xfrm>
        </p:grpSpPr>
        <p:sp>
          <p:nvSpPr>
            <p:cNvPr id="235" name="Google Shape;235;p26"/>
            <p:cNvSpPr/>
            <p:nvPr/>
          </p:nvSpPr>
          <p:spPr>
            <a:xfrm>
              <a:off x="4139664" y="3659974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4174824" y="3696007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6"/>
          <p:cNvGrpSpPr/>
          <p:nvPr/>
        </p:nvGrpSpPr>
        <p:grpSpPr>
          <a:xfrm>
            <a:off x="6737414" y="2481599"/>
            <a:ext cx="176100" cy="180300"/>
            <a:chOff x="6127814" y="1871999"/>
            <a:chExt cx="176100" cy="180300"/>
          </a:xfrm>
        </p:grpSpPr>
        <p:sp>
          <p:nvSpPr>
            <p:cNvPr id="238" name="Google Shape;238;p26"/>
            <p:cNvSpPr/>
            <p:nvPr/>
          </p:nvSpPr>
          <p:spPr>
            <a:xfrm>
              <a:off x="6127814" y="1871999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162974" y="1908032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6"/>
          <p:cNvGrpSpPr/>
          <p:nvPr/>
        </p:nvGrpSpPr>
        <p:grpSpPr>
          <a:xfrm>
            <a:off x="7364389" y="4117174"/>
            <a:ext cx="176100" cy="180300"/>
            <a:chOff x="6602389" y="3355174"/>
            <a:chExt cx="176100" cy="180300"/>
          </a:xfrm>
        </p:grpSpPr>
        <p:sp>
          <p:nvSpPr>
            <p:cNvPr id="241" name="Google Shape;241;p26"/>
            <p:cNvSpPr/>
            <p:nvPr/>
          </p:nvSpPr>
          <p:spPr>
            <a:xfrm>
              <a:off x="6602389" y="3355174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6637549" y="3391207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89,526,124</a:t>
            </a:r>
            <a:endParaRPr sz="9600" b="1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74661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Titles: </a:t>
            </a:r>
            <a:r>
              <a:rPr lang="en" sz="1400" b="1"/>
              <a:t>Roboto Slab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Body copy: </a:t>
            </a:r>
            <a:r>
              <a:rPr lang="en" sz="1400" b="1"/>
              <a:t>Source Sans Pro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https://www.fontsquirrel.com/fonts/roboto-slab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b="1">
              <a:solidFill>
                <a:schemeClr val="accent1"/>
              </a:solidFill>
              <a:highlight>
                <a:srgbClr val="263238"/>
              </a:highlight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3146900" y="4185319"/>
            <a:ext cx="5160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ctrTitle" idx="4294967295"/>
          </p:nvPr>
        </p:nvSpPr>
        <p:spPr>
          <a:xfrm>
            <a:off x="1973100" y="800400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4294967295"/>
          </p:nvPr>
        </p:nvSpPr>
        <p:spPr>
          <a:xfrm>
            <a:off x="1973100" y="1373212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64" name="Google Shape;264;p29"/>
          <p:cNvSpPr txBox="1">
            <a:spLocks noGrp="1"/>
          </p:cNvSpPr>
          <p:nvPr>
            <p:ph type="ctrTitle" idx="4294967295"/>
          </p:nvPr>
        </p:nvSpPr>
        <p:spPr>
          <a:xfrm>
            <a:off x="1973100" y="3429313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4294967295"/>
          </p:nvPr>
        </p:nvSpPr>
        <p:spPr>
          <a:xfrm>
            <a:off x="1973100" y="4002125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66" name="Google Shape;266;p29"/>
          <p:cNvSpPr txBox="1">
            <a:spLocks noGrp="1"/>
          </p:cNvSpPr>
          <p:nvPr>
            <p:ph type="ctrTitle" idx="4294967295"/>
          </p:nvPr>
        </p:nvSpPr>
        <p:spPr>
          <a:xfrm>
            <a:off x="1973100" y="2114857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4294967295"/>
          </p:nvPr>
        </p:nvSpPr>
        <p:spPr>
          <a:xfrm>
            <a:off x="1973100" y="2687668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839750" y="1316881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1003719" y="1479044"/>
            <a:ext cx="1538100" cy="15213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3065788" y="2386191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3241755" y="2560220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5147112" y="624975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5341423" y="817021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0" name="Google Shape;280;p30"/>
          <p:cNvCxnSpPr/>
          <p:nvPr/>
        </p:nvCxnSpPr>
        <p:spPr>
          <a:xfrm>
            <a:off x="2479899" y="2565564"/>
            <a:ext cx="819000" cy="495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/>
          <p:nvPr/>
        </p:nvCxnSpPr>
        <p:spPr>
          <a:xfrm rot="10800000" flipH="1">
            <a:off x="4746543" y="2197633"/>
            <a:ext cx="717300" cy="70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16AA18-9BE6-4E25-A548-4766CE64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Maximális</a:t>
            </a:r>
            <a:r>
              <a:rPr lang="en-GB" dirty="0"/>
              <a:t> K-</a:t>
            </a:r>
            <a:r>
              <a:rPr lang="en-GB" dirty="0" err="1"/>
              <a:t>vágás</a:t>
            </a:r>
            <a:r>
              <a:rPr lang="en-GB" dirty="0"/>
              <a:t> (one-hot)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zöveg helye 2">
                <a:extLst>
                  <a:ext uri="{FF2B5EF4-FFF2-40B4-BE49-F238E27FC236}">
                    <a16:creationId xmlns:a16="http://schemas.microsoft.com/office/drawing/2014/main" id="{4EF6AD12-6C0F-4AA2-A1DD-B2A563320E3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1800" dirty="0" err="1"/>
                  <a:t>Ötlet</a:t>
                </a:r>
                <a:r>
                  <a:rPr lang="en-GB" sz="1800" dirty="0"/>
                  <a:t>: Minden </a:t>
                </a:r>
                <a:r>
                  <a:rPr lang="en-GB" sz="1800" dirty="0" err="1"/>
                  <a:t>csúcs</a:t>
                </a:r>
                <a:r>
                  <a:rPr lang="en-GB" sz="1800" dirty="0"/>
                  <a:t> </a:t>
                </a:r>
                <a:r>
                  <a:rPr lang="en-GB" sz="1800" dirty="0" err="1"/>
                  <a:t>csoportját</a:t>
                </a:r>
                <a:r>
                  <a:rPr lang="en-GB" sz="1800" dirty="0"/>
                  <a:t> one-hot </a:t>
                </a:r>
                <a:r>
                  <a:rPr lang="en-GB" sz="1800" dirty="0" err="1"/>
                  <a:t>kódoljuk</a:t>
                </a:r>
                <a:endParaRPr lang="en-GB" sz="1800" dirty="0"/>
              </a:p>
              <a:p>
                <a:r>
                  <a:rPr lang="en-GB" sz="2000" dirty="0" err="1"/>
                  <a:t>Változók</a:t>
                </a:r>
                <a:r>
                  <a:rPr lang="en-GB" sz="2000" dirty="0"/>
                  <a:t> </a:t>
                </a:r>
                <a:r>
                  <a:rPr lang="en-GB" sz="2000" dirty="0" err="1"/>
                  <a:t>száma</a:t>
                </a:r>
                <a:r>
                  <a:rPr lang="en-GB" sz="2000" dirty="0"/>
                  <a:t>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GB" sz="2000" dirty="0"/>
              </a:p>
              <a:p>
                <a:r>
                  <a:rPr lang="en-GB" sz="2000" dirty="0" err="1"/>
                  <a:t>Célfüggvény</a:t>
                </a:r>
                <a:r>
                  <a:rPr lang="en-GB" sz="2000" dirty="0"/>
                  <a:t>:</a:t>
                </a:r>
                <a:r>
                  <a:rPr lang="en-US" sz="1200" dirty="0">
                    <a:solidFill>
                      <a:srgbClr val="836967"/>
                    </a:solidFill>
                  </a:rPr>
                  <a:t> </a:t>
                </a:r>
                <a:endParaRPr lang="en-US" sz="1200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 marL="533400" lvl="1" indent="0">
                  <a:buNone/>
                </a:pPr>
                <a:r>
                  <a:rPr lang="en-US" sz="1200" i="1" dirty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𝑢𝑣</m:t>
                            </m:r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𝑣𝑖</m:t>
                                        </m:r>
                                      </m:sub>
                                    </m:sSub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nary>
                      </m:e>
                    </m:func>
                  </m:oMath>
                </a14:m>
                <a:r>
                  <a:rPr lang="en-GB" sz="2000" dirty="0"/>
                  <a:t> </a:t>
                </a:r>
              </a:p>
              <a:p>
                <a:r>
                  <a:rPr lang="en-GB" sz="2000" dirty="0" err="1"/>
                  <a:t>Korlátok</a:t>
                </a:r>
                <a:r>
                  <a:rPr lang="en-GB" sz="2000" dirty="0"/>
                  <a:t> </a:t>
                </a:r>
                <a:r>
                  <a:rPr lang="en-GB" sz="2000" dirty="0" err="1"/>
                  <a:t>száma</a:t>
                </a:r>
                <a:r>
                  <a:rPr lang="en-GB" sz="2000" dirty="0"/>
                  <a:t>: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pPr marL="990600" lvl="2" indent="0">
                  <a:buNone/>
                </a:pPr>
                <a:r>
                  <a:rPr lang="en-GB" sz="1800" dirty="0"/>
                  <a:t>(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1800" dirty="0"/>
                  <a:t> </a:t>
                </a:r>
                <a:r>
                  <a:rPr lang="en-GB" sz="1800" dirty="0" err="1"/>
                  <a:t>büntető</a:t>
                </a:r>
                <a:r>
                  <a:rPr lang="en-GB" sz="1800" dirty="0"/>
                  <a:t> tag)</a:t>
                </a:r>
                <a:endParaRPr lang="hu-HU" sz="1800" dirty="0"/>
              </a:p>
            </p:txBody>
          </p:sp>
        </mc:Choice>
        <mc:Fallback>
          <p:sp>
            <p:nvSpPr>
              <p:cNvPr id="3" name="Szöveg helye 2">
                <a:extLst>
                  <a:ext uri="{FF2B5EF4-FFF2-40B4-BE49-F238E27FC236}">
                    <a16:creationId xmlns:a16="http://schemas.microsoft.com/office/drawing/2014/main" id="{4EF6AD12-6C0F-4AA2-A1DD-B2A563320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D958B4-B880-494A-94DA-307F83D8F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69" name="Csoportba foglalás 68">
            <a:extLst>
              <a:ext uri="{FF2B5EF4-FFF2-40B4-BE49-F238E27FC236}">
                <a16:creationId xmlns:a16="http://schemas.microsoft.com/office/drawing/2014/main" id="{8DE307E4-C4F1-45EF-AFD7-846043BE00D8}"/>
              </a:ext>
            </a:extLst>
          </p:cNvPr>
          <p:cNvGrpSpPr/>
          <p:nvPr/>
        </p:nvGrpSpPr>
        <p:grpSpPr>
          <a:xfrm>
            <a:off x="5272845" y="1543422"/>
            <a:ext cx="3691630" cy="3065847"/>
            <a:chOff x="5272845" y="1543422"/>
            <a:chExt cx="3691630" cy="3065847"/>
          </a:xfrm>
        </p:grpSpPr>
        <p:sp>
          <p:nvSpPr>
            <p:cNvPr id="27" name="Ellipszis 26">
              <a:extLst>
                <a:ext uri="{FF2B5EF4-FFF2-40B4-BE49-F238E27FC236}">
                  <a16:creationId xmlns:a16="http://schemas.microsoft.com/office/drawing/2014/main" id="{5C55C15A-C61C-4A11-A214-FA0BC3930BB5}"/>
                </a:ext>
              </a:extLst>
            </p:cNvPr>
            <p:cNvSpPr/>
            <p:nvPr/>
          </p:nvSpPr>
          <p:spPr>
            <a:xfrm>
              <a:off x="5300010" y="1543422"/>
              <a:ext cx="3081107" cy="2789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Ellipszis 27">
              <a:extLst>
                <a:ext uri="{FF2B5EF4-FFF2-40B4-BE49-F238E27FC236}">
                  <a16:creationId xmlns:a16="http://schemas.microsoft.com/office/drawing/2014/main" id="{7A49F35E-F0CF-4036-9501-0383AE8DB36C}"/>
                </a:ext>
              </a:extLst>
            </p:cNvPr>
            <p:cNvSpPr/>
            <p:nvPr/>
          </p:nvSpPr>
          <p:spPr>
            <a:xfrm>
              <a:off x="5540831" y="2867540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Ellipszis 28">
              <a:extLst>
                <a:ext uri="{FF2B5EF4-FFF2-40B4-BE49-F238E27FC236}">
                  <a16:creationId xmlns:a16="http://schemas.microsoft.com/office/drawing/2014/main" id="{93E162AA-55B3-4860-93B0-F23712BCABC4}"/>
                </a:ext>
              </a:extLst>
            </p:cNvPr>
            <p:cNvSpPr/>
            <p:nvPr/>
          </p:nvSpPr>
          <p:spPr>
            <a:xfrm>
              <a:off x="6020875" y="3402592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Ellipszis 29">
              <a:extLst>
                <a:ext uri="{FF2B5EF4-FFF2-40B4-BE49-F238E27FC236}">
                  <a16:creationId xmlns:a16="http://schemas.microsoft.com/office/drawing/2014/main" id="{3CAAFC67-D5D8-4B36-A406-A69FEF246299}"/>
                </a:ext>
              </a:extLst>
            </p:cNvPr>
            <p:cNvSpPr/>
            <p:nvPr/>
          </p:nvSpPr>
          <p:spPr>
            <a:xfrm>
              <a:off x="6851695" y="3963695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Ellipszis 30">
              <a:extLst>
                <a:ext uri="{FF2B5EF4-FFF2-40B4-BE49-F238E27FC236}">
                  <a16:creationId xmlns:a16="http://schemas.microsoft.com/office/drawing/2014/main" id="{1FBD702E-1E97-41A6-B749-7942556F1037}"/>
                </a:ext>
              </a:extLst>
            </p:cNvPr>
            <p:cNvSpPr/>
            <p:nvPr/>
          </p:nvSpPr>
          <p:spPr>
            <a:xfrm>
              <a:off x="6891338" y="1823138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Ellipszis 31">
              <a:extLst>
                <a:ext uri="{FF2B5EF4-FFF2-40B4-BE49-F238E27FC236}">
                  <a16:creationId xmlns:a16="http://schemas.microsoft.com/office/drawing/2014/main" id="{9BD719CA-27D4-45FB-8375-33CF15D9EC89}"/>
                </a:ext>
              </a:extLst>
            </p:cNvPr>
            <p:cNvSpPr/>
            <p:nvPr/>
          </p:nvSpPr>
          <p:spPr>
            <a:xfrm>
              <a:off x="7928518" y="2839381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122E8634-193A-4143-9DA8-B9E46C82E9D4}"/>
                </a:ext>
              </a:extLst>
            </p:cNvPr>
            <p:cNvCxnSpPr>
              <a:cxnSpLocks/>
              <a:stCxn id="28" idx="7"/>
              <a:endCxn id="31" idx="3"/>
            </p:cNvCxnSpPr>
            <p:nvPr/>
          </p:nvCxnSpPr>
          <p:spPr>
            <a:xfrm flipV="1">
              <a:off x="5707452" y="1991952"/>
              <a:ext cx="1212474" cy="904552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7B5A4407-71EF-4F2D-948C-0E27BAF30F72}"/>
                </a:ext>
              </a:extLst>
            </p:cNvPr>
            <p:cNvCxnSpPr>
              <a:cxnSpLocks/>
              <a:stCxn id="31" idx="5"/>
              <a:endCxn id="32" idx="0"/>
            </p:cNvCxnSpPr>
            <p:nvPr/>
          </p:nvCxnSpPr>
          <p:spPr>
            <a:xfrm>
              <a:off x="7057959" y="1991952"/>
              <a:ext cx="968164" cy="847429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Egyenes összekötő 34">
              <a:extLst>
                <a:ext uri="{FF2B5EF4-FFF2-40B4-BE49-F238E27FC236}">
                  <a16:creationId xmlns:a16="http://schemas.microsoft.com/office/drawing/2014/main" id="{4486DC28-9C69-4613-B721-7F0329CF6859}"/>
                </a:ext>
              </a:extLst>
            </p:cNvPr>
            <p:cNvCxnSpPr>
              <a:cxnSpLocks/>
              <a:stCxn id="28" idx="5"/>
              <a:endCxn id="29" idx="1"/>
            </p:cNvCxnSpPr>
            <p:nvPr/>
          </p:nvCxnSpPr>
          <p:spPr>
            <a:xfrm>
              <a:off x="5707452" y="3036354"/>
              <a:ext cx="342011" cy="3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gyenes összekötő 35">
              <a:extLst>
                <a:ext uri="{FF2B5EF4-FFF2-40B4-BE49-F238E27FC236}">
                  <a16:creationId xmlns:a16="http://schemas.microsoft.com/office/drawing/2014/main" id="{DDFC1C8B-B13C-4955-98C9-F19086BDB303}"/>
                </a:ext>
              </a:extLst>
            </p:cNvPr>
            <p:cNvCxnSpPr>
              <a:cxnSpLocks/>
              <a:stCxn id="32" idx="2"/>
              <a:endCxn id="29" idx="7"/>
            </p:cNvCxnSpPr>
            <p:nvPr/>
          </p:nvCxnSpPr>
          <p:spPr>
            <a:xfrm flipH="1">
              <a:off x="6187496" y="2938270"/>
              <a:ext cx="1741022" cy="49328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gyenes összekötő 36">
              <a:extLst>
                <a:ext uri="{FF2B5EF4-FFF2-40B4-BE49-F238E27FC236}">
                  <a16:creationId xmlns:a16="http://schemas.microsoft.com/office/drawing/2014/main" id="{B877BFFD-C2D3-45F2-8FF8-D879F005F586}"/>
                </a:ext>
              </a:extLst>
            </p:cNvPr>
            <p:cNvCxnSpPr>
              <a:cxnSpLocks/>
              <a:stCxn id="30" idx="1"/>
              <a:endCxn id="29" idx="5"/>
            </p:cNvCxnSpPr>
            <p:nvPr/>
          </p:nvCxnSpPr>
          <p:spPr>
            <a:xfrm flipH="1" flipV="1">
              <a:off x="6187496" y="3571406"/>
              <a:ext cx="692787" cy="421253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963A78DD-B0C1-4A42-BB6A-13CCC477C1E0}"/>
                </a:ext>
              </a:extLst>
            </p:cNvPr>
            <p:cNvCxnSpPr>
              <a:cxnSpLocks/>
              <a:stCxn id="30" idx="7"/>
              <a:endCxn id="32" idx="4"/>
            </p:cNvCxnSpPr>
            <p:nvPr/>
          </p:nvCxnSpPr>
          <p:spPr>
            <a:xfrm flipV="1">
              <a:off x="7018316" y="3037159"/>
              <a:ext cx="1007807" cy="9555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zövegdoboz 40">
              <a:extLst>
                <a:ext uri="{FF2B5EF4-FFF2-40B4-BE49-F238E27FC236}">
                  <a16:creationId xmlns:a16="http://schemas.microsoft.com/office/drawing/2014/main" id="{077F5CF0-3F35-43DF-B572-B1E2B3E6BF55}"/>
                </a:ext>
              </a:extLst>
            </p:cNvPr>
            <p:cNvSpPr txBox="1"/>
            <p:nvPr/>
          </p:nvSpPr>
          <p:spPr>
            <a:xfrm>
              <a:off x="6179514" y="1676244"/>
              <a:ext cx="659648" cy="306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0001</a:t>
              </a:r>
              <a:endParaRPr lang="hu-HU" dirty="0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F0DF702-5863-49D0-928D-E95E43FEFC18}"/>
                </a:ext>
              </a:extLst>
            </p:cNvPr>
            <p:cNvSpPr/>
            <p:nvPr/>
          </p:nvSpPr>
          <p:spPr>
            <a:xfrm>
              <a:off x="6058467" y="3463497"/>
              <a:ext cx="1870051" cy="683533"/>
            </a:xfrm>
            <a:custGeom>
              <a:avLst/>
              <a:gdLst>
                <a:gd name="connsiteX0" fmla="*/ 0 w 1870051"/>
                <a:gd name="connsiteY0" fmla="*/ 683533 h 683533"/>
                <a:gd name="connsiteX1" fmla="*/ 969401 w 1870051"/>
                <a:gd name="connsiteY1" fmla="*/ 2889 h 683533"/>
                <a:gd name="connsiteX2" fmla="*/ 1849425 w 1870051"/>
                <a:gd name="connsiteY2" fmla="*/ 422276 h 683533"/>
                <a:gd name="connsiteX3" fmla="*/ 1849425 w 1870051"/>
                <a:gd name="connsiteY3" fmla="*/ 422276 h 683533"/>
                <a:gd name="connsiteX4" fmla="*/ 1870051 w 1870051"/>
                <a:gd name="connsiteY4" fmla="*/ 436026 h 683533"/>
                <a:gd name="connsiteX5" fmla="*/ 1870051 w 1870051"/>
                <a:gd name="connsiteY5" fmla="*/ 436026 h 68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0051" h="683533">
                  <a:moveTo>
                    <a:pt x="0" y="683533"/>
                  </a:moveTo>
                  <a:cubicBezTo>
                    <a:pt x="330582" y="364982"/>
                    <a:pt x="661164" y="46432"/>
                    <a:pt x="969401" y="2889"/>
                  </a:cubicBezTo>
                  <a:cubicBezTo>
                    <a:pt x="1277638" y="-40654"/>
                    <a:pt x="1849425" y="422276"/>
                    <a:pt x="1849425" y="422276"/>
                  </a:cubicBezTo>
                  <a:lnTo>
                    <a:pt x="1849425" y="422276"/>
                  </a:lnTo>
                  <a:lnTo>
                    <a:pt x="1870051" y="436026"/>
                  </a:lnTo>
                  <a:lnTo>
                    <a:pt x="1870051" y="436026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Szabadkézi sokszög: alakzat 46">
              <a:extLst>
                <a:ext uri="{FF2B5EF4-FFF2-40B4-BE49-F238E27FC236}">
                  <a16:creationId xmlns:a16="http://schemas.microsoft.com/office/drawing/2014/main" id="{0E61DAB9-1829-4D36-8556-CA19A1408FCA}"/>
                </a:ext>
              </a:extLst>
            </p:cNvPr>
            <p:cNvSpPr/>
            <p:nvPr/>
          </p:nvSpPr>
          <p:spPr>
            <a:xfrm rot="2780914">
              <a:off x="5338214" y="2704020"/>
              <a:ext cx="1910565" cy="222652"/>
            </a:xfrm>
            <a:custGeom>
              <a:avLst/>
              <a:gdLst>
                <a:gd name="connsiteX0" fmla="*/ 0 w 1870051"/>
                <a:gd name="connsiteY0" fmla="*/ 683533 h 683533"/>
                <a:gd name="connsiteX1" fmla="*/ 969401 w 1870051"/>
                <a:gd name="connsiteY1" fmla="*/ 2889 h 683533"/>
                <a:gd name="connsiteX2" fmla="*/ 1849425 w 1870051"/>
                <a:gd name="connsiteY2" fmla="*/ 422276 h 683533"/>
                <a:gd name="connsiteX3" fmla="*/ 1849425 w 1870051"/>
                <a:gd name="connsiteY3" fmla="*/ 422276 h 683533"/>
                <a:gd name="connsiteX4" fmla="*/ 1870051 w 1870051"/>
                <a:gd name="connsiteY4" fmla="*/ 436026 h 683533"/>
                <a:gd name="connsiteX5" fmla="*/ 1870051 w 1870051"/>
                <a:gd name="connsiteY5" fmla="*/ 436026 h 68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0051" h="683533">
                  <a:moveTo>
                    <a:pt x="0" y="683533"/>
                  </a:moveTo>
                  <a:cubicBezTo>
                    <a:pt x="330582" y="364982"/>
                    <a:pt x="661164" y="46432"/>
                    <a:pt x="969401" y="2889"/>
                  </a:cubicBezTo>
                  <a:cubicBezTo>
                    <a:pt x="1277638" y="-40654"/>
                    <a:pt x="1849425" y="422276"/>
                    <a:pt x="1849425" y="422276"/>
                  </a:cubicBezTo>
                  <a:lnTo>
                    <a:pt x="1849425" y="422276"/>
                  </a:lnTo>
                  <a:lnTo>
                    <a:pt x="1870051" y="436026"/>
                  </a:lnTo>
                  <a:lnTo>
                    <a:pt x="1870051" y="436026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057E6657-EAD2-4C95-B746-C1F972070106}"/>
                </a:ext>
              </a:extLst>
            </p:cNvPr>
            <p:cNvSpPr/>
            <p:nvPr/>
          </p:nvSpPr>
          <p:spPr>
            <a:xfrm>
              <a:off x="6360459" y="2394909"/>
              <a:ext cx="1936376" cy="554254"/>
            </a:xfrm>
            <a:custGeom>
              <a:avLst/>
              <a:gdLst>
                <a:gd name="connsiteX0" fmla="*/ 0 w 1936376"/>
                <a:gd name="connsiteY0" fmla="*/ 341567 h 554254"/>
                <a:gd name="connsiteX1" fmla="*/ 867335 w 1936376"/>
                <a:gd name="connsiteY1" fmla="*/ 543273 h 554254"/>
                <a:gd name="connsiteX2" fmla="*/ 1391770 w 1936376"/>
                <a:gd name="connsiteY2" fmla="*/ 45732 h 554254"/>
                <a:gd name="connsiteX3" fmla="*/ 1936376 w 1936376"/>
                <a:gd name="connsiteY3" fmla="*/ 52456 h 55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376" h="554254">
                  <a:moveTo>
                    <a:pt x="0" y="341567"/>
                  </a:moveTo>
                  <a:cubicBezTo>
                    <a:pt x="317686" y="467073"/>
                    <a:pt x="635373" y="592579"/>
                    <a:pt x="867335" y="543273"/>
                  </a:cubicBezTo>
                  <a:cubicBezTo>
                    <a:pt x="1099297" y="493967"/>
                    <a:pt x="1213597" y="127535"/>
                    <a:pt x="1391770" y="45732"/>
                  </a:cubicBezTo>
                  <a:cubicBezTo>
                    <a:pt x="1569943" y="-36071"/>
                    <a:pt x="1753159" y="8192"/>
                    <a:pt x="1936376" y="52456"/>
                  </a:cubicBez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Szövegdoboz 62">
              <a:extLst>
                <a:ext uri="{FF2B5EF4-FFF2-40B4-BE49-F238E27FC236}">
                  <a16:creationId xmlns:a16="http://schemas.microsoft.com/office/drawing/2014/main" id="{88D4622E-6552-4C43-A835-354EBC7C1466}"/>
                </a:ext>
              </a:extLst>
            </p:cNvPr>
            <p:cNvSpPr txBox="1"/>
            <p:nvPr/>
          </p:nvSpPr>
          <p:spPr>
            <a:xfrm>
              <a:off x="5272845" y="2545779"/>
              <a:ext cx="640080" cy="313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0010</a:t>
              </a:r>
              <a:endParaRPr lang="hu-HU" dirty="0"/>
            </a:p>
          </p:txBody>
        </p:sp>
        <p:sp>
          <p:nvSpPr>
            <p:cNvPr id="64" name="Szövegdoboz 63">
              <a:extLst>
                <a:ext uri="{FF2B5EF4-FFF2-40B4-BE49-F238E27FC236}">
                  <a16:creationId xmlns:a16="http://schemas.microsoft.com/office/drawing/2014/main" id="{60DB40C3-2673-4814-9CD9-787970577B65}"/>
                </a:ext>
              </a:extLst>
            </p:cNvPr>
            <p:cNvSpPr txBox="1"/>
            <p:nvPr/>
          </p:nvSpPr>
          <p:spPr>
            <a:xfrm>
              <a:off x="5615064" y="3571406"/>
              <a:ext cx="659648" cy="306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0010</a:t>
              </a:r>
              <a:endParaRPr lang="hu-HU" dirty="0"/>
            </a:p>
          </p:txBody>
        </p:sp>
        <p:sp>
          <p:nvSpPr>
            <p:cNvPr id="65" name="Szövegdoboz 64">
              <a:extLst>
                <a:ext uri="{FF2B5EF4-FFF2-40B4-BE49-F238E27FC236}">
                  <a16:creationId xmlns:a16="http://schemas.microsoft.com/office/drawing/2014/main" id="{A1428600-0C9B-4A43-A373-5F63E9FBA220}"/>
                </a:ext>
              </a:extLst>
            </p:cNvPr>
            <p:cNvSpPr txBox="1"/>
            <p:nvPr/>
          </p:nvSpPr>
          <p:spPr>
            <a:xfrm>
              <a:off x="8304827" y="3157034"/>
              <a:ext cx="659648" cy="306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1000</a:t>
              </a:r>
              <a:endParaRPr lang="hu-HU" dirty="0"/>
            </a:p>
          </p:txBody>
        </p:sp>
        <p:sp>
          <p:nvSpPr>
            <p:cNvPr id="66" name="Szövegdoboz 65">
              <a:extLst>
                <a:ext uri="{FF2B5EF4-FFF2-40B4-BE49-F238E27FC236}">
                  <a16:creationId xmlns:a16="http://schemas.microsoft.com/office/drawing/2014/main" id="{5E51952A-726C-4FE7-91E5-C2B6AC984BE9}"/>
                </a:ext>
              </a:extLst>
            </p:cNvPr>
            <p:cNvSpPr txBox="1"/>
            <p:nvPr/>
          </p:nvSpPr>
          <p:spPr>
            <a:xfrm>
              <a:off x="7212217" y="4302806"/>
              <a:ext cx="659648" cy="306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0100</a:t>
              </a:r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19226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786150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2"/>
          </p:nvPr>
        </p:nvSpPr>
        <p:spPr>
          <a:xfrm>
            <a:off x="3329989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3"/>
          </p:nvPr>
        </p:nvSpPr>
        <p:spPr>
          <a:xfrm>
            <a:off x="5873827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786150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2"/>
          </p:nvPr>
        </p:nvSpPr>
        <p:spPr>
          <a:xfrm>
            <a:off x="3329989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3"/>
          </p:nvPr>
        </p:nvSpPr>
        <p:spPr>
          <a:xfrm>
            <a:off x="5873827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94" name="Google Shape;294;p31"/>
          <p:cNvGrpSpPr/>
          <p:nvPr/>
        </p:nvGrpSpPr>
        <p:grpSpPr>
          <a:xfrm>
            <a:off x="867597" y="1347992"/>
            <a:ext cx="251128" cy="244895"/>
            <a:chOff x="616425" y="2329600"/>
            <a:chExt cx="361700" cy="388475"/>
          </a:xfrm>
        </p:grpSpPr>
        <p:sp>
          <p:nvSpPr>
            <p:cNvPr id="295" name="Google Shape;295;p3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3" name="Google Shape;303;p31"/>
          <p:cNvGrpSpPr/>
          <p:nvPr/>
        </p:nvGrpSpPr>
        <p:grpSpPr>
          <a:xfrm>
            <a:off x="5988512" y="2998476"/>
            <a:ext cx="359352" cy="242594"/>
            <a:chOff x="5247525" y="3007275"/>
            <a:chExt cx="517575" cy="384825"/>
          </a:xfrm>
        </p:grpSpPr>
        <p:sp>
          <p:nvSpPr>
            <p:cNvPr id="304" name="Google Shape;304;p3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6" name="Google Shape;306;p31"/>
          <p:cNvGrpSpPr/>
          <p:nvPr/>
        </p:nvGrpSpPr>
        <p:grpSpPr>
          <a:xfrm>
            <a:off x="904185" y="2991348"/>
            <a:ext cx="178400" cy="256809"/>
            <a:chOff x="6718575" y="2318625"/>
            <a:chExt cx="256950" cy="407375"/>
          </a:xfrm>
        </p:grpSpPr>
        <p:sp>
          <p:nvSpPr>
            <p:cNvPr id="307" name="Google Shape;307;p3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15" name="Google Shape;315;p31"/>
          <p:cNvGrpSpPr/>
          <p:nvPr/>
        </p:nvGrpSpPr>
        <p:grpSpPr>
          <a:xfrm>
            <a:off x="3443182" y="2957059"/>
            <a:ext cx="373724" cy="325507"/>
            <a:chOff x="5233525" y="4954450"/>
            <a:chExt cx="538275" cy="516350"/>
          </a:xfrm>
        </p:grpSpPr>
        <p:sp>
          <p:nvSpPr>
            <p:cNvPr id="316" name="Google Shape;316;p3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7" name="Google Shape;327;p31"/>
          <p:cNvGrpSpPr/>
          <p:nvPr/>
        </p:nvGrpSpPr>
        <p:grpSpPr>
          <a:xfrm>
            <a:off x="3481679" y="1347984"/>
            <a:ext cx="296779" cy="282530"/>
            <a:chOff x="5961125" y="1623900"/>
            <a:chExt cx="427450" cy="448175"/>
          </a:xfrm>
        </p:grpSpPr>
        <p:sp>
          <p:nvSpPr>
            <p:cNvPr id="328" name="Google Shape;328;p3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6038252" y="1367195"/>
            <a:ext cx="285791" cy="244138"/>
            <a:chOff x="5972700" y="2330200"/>
            <a:chExt cx="411625" cy="387275"/>
          </a:xfrm>
        </p:grpSpPr>
        <p:sp>
          <p:nvSpPr>
            <p:cNvPr id="336" name="Google Shape;336;p3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575" y="-228600"/>
            <a:ext cx="5150644" cy="427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Excel or Google Sheets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1019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Mobile project</a:t>
            </a:r>
            <a:endParaRPr b="1">
              <a:solidFill>
                <a:schemeClr val="accent1"/>
              </a:solidFill>
              <a:highlight>
                <a:schemeClr val="lt2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2"/>
                </a:highlight>
              </a:rPr>
              <a:t>Show and explain your web, app or software projects using these gadget templates.</a:t>
            </a:r>
            <a:endParaRPr sz="2400">
              <a:highlight>
                <a:schemeClr val="lt2"/>
              </a:highlight>
            </a:endParaRPr>
          </a:p>
        </p:txBody>
      </p:sp>
      <p:sp>
        <p:nvSpPr>
          <p:cNvPr id="351" name="Google Shape;351;p3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352" name="Google Shape;352;p33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53" name="Google Shape;353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7" name="Google Shape;357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1019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Tablet project</a:t>
            </a:r>
            <a:endParaRPr b="1">
              <a:solidFill>
                <a:schemeClr val="accent1"/>
              </a:solidFill>
              <a:highlight>
                <a:schemeClr val="lt2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2"/>
                </a:highlight>
              </a:rPr>
              <a:t>Show and explain your web, app or software projects using these gadget templates.</a:t>
            </a:r>
            <a:endParaRPr sz="2400">
              <a:highlight>
                <a:schemeClr val="lt2"/>
              </a:highlight>
            </a:endParaRPr>
          </a:p>
        </p:txBody>
      </p:sp>
      <p:sp>
        <p:nvSpPr>
          <p:cNvPr id="363" name="Google Shape;363;p3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364" name="Google Shape;364;p34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65" name="Google Shape;365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9" name="Google Shape;3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body" idx="4294967295"/>
          </p:nvPr>
        </p:nvSpPr>
        <p:spPr>
          <a:xfrm>
            <a:off x="457200" y="3173644"/>
            <a:ext cx="81924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Desktop project</a:t>
            </a:r>
            <a:endParaRPr b="1">
              <a:solidFill>
                <a:schemeClr val="accent1"/>
              </a:solidFill>
              <a:highlight>
                <a:schemeClr val="lt2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2"/>
                </a:highlight>
              </a:rPr>
              <a:t>Show and explain your web, app or software projects using these gadget templates.</a:t>
            </a:r>
            <a:endParaRPr sz="1800">
              <a:highlight>
                <a:schemeClr val="lt2"/>
              </a:highlight>
            </a:endParaRP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376" name="Google Shape;376;p35"/>
          <p:cNvGrpSpPr/>
          <p:nvPr/>
        </p:nvGrpSpPr>
        <p:grpSpPr>
          <a:xfrm>
            <a:off x="2282299" y="798604"/>
            <a:ext cx="4542205" cy="2661224"/>
            <a:chOff x="2282299" y="798604"/>
            <a:chExt cx="4542205" cy="2661224"/>
          </a:xfrm>
        </p:grpSpPr>
        <p:sp>
          <p:nvSpPr>
            <p:cNvPr id="377" name="Google Shape;377;p35"/>
            <p:cNvSpPr/>
            <p:nvPr/>
          </p:nvSpPr>
          <p:spPr>
            <a:xfrm>
              <a:off x="2653749" y="79860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282299" y="338979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282299" y="333377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216643" y="333377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1" name="Google Shape;381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789475" y="94532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2" name="Google Shape;402;p38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For Business Plans, Marketing Plans, Project Proposals, Lessons, etc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8" name="Google Shape;408;p3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7735208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7075124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6415040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5754956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5094872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39"/>
          <p:cNvSpPr/>
          <p:nvPr/>
        </p:nvSpPr>
        <p:spPr>
          <a:xfrm>
            <a:off x="4434788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3774704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3114619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Google Shape;417;p39"/>
          <p:cNvSpPr/>
          <p:nvPr/>
        </p:nvSpPr>
        <p:spPr>
          <a:xfrm>
            <a:off x="2454535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8" name="Google Shape;418;p39"/>
          <p:cNvSpPr/>
          <p:nvPr/>
        </p:nvSpPr>
        <p:spPr>
          <a:xfrm>
            <a:off x="1794451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1134367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474283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0" y="24511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768923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727900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2090158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2050642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3411393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3373384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4732628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4696126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6053863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9"/>
          <p:cNvSpPr txBox="1"/>
          <p:nvPr/>
        </p:nvSpPr>
        <p:spPr>
          <a:xfrm>
            <a:off x="6018868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2" name="Google Shape;432;p39"/>
          <p:cNvCxnSpPr/>
          <p:nvPr/>
        </p:nvCxnSpPr>
        <p:spPr>
          <a:xfrm rot="10800000">
            <a:off x="7375098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9"/>
          <p:cNvSpPr txBox="1"/>
          <p:nvPr/>
        </p:nvSpPr>
        <p:spPr>
          <a:xfrm>
            <a:off x="7341610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4" name="Google Shape;434;p39"/>
          <p:cNvCxnSpPr/>
          <p:nvPr/>
        </p:nvCxnSpPr>
        <p:spPr>
          <a:xfrm rot="10800000">
            <a:off x="1439687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9"/>
          <p:cNvSpPr txBox="1"/>
          <p:nvPr/>
        </p:nvSpPr>
        <p:spPr>
          <a:xfrm>
            <a:off x="1369548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6" name="Google Shape;436;p39"/>
          <p:cNvCxnSpPr/>
          <p:nvPr/>
        </p:nvCxnSpPr>
        <p:spPr>
          <a:xfrm rot="10800000">
            <a:off x="276092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9"/>
          <p:cNvSpPr txBox="1"/>
          <p:nvPr/>
        </p:nvSpPr>
        <p:spPr>
          <a:xfrm>
            <a:off x="2699944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8" name="Google Shape;438;p39"/>
          <p:cNvCxnSpPr/>
          <p:nvPr/>
        </p:nvCxnSpPr>
        <p:spPr>
          <a:xfrm rot="10800000">
            <a:off x="4082157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9"/>
          <p:cNvSpPr txBox="1"/>
          <p:nvPr/>
        </p:nvSpPr>
        <p:spPr>
          <a:xfrm>
            <a:off x="4030339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0" name="Google Shape;440;p39"/>
          <p:cNvCxnSpPr/>
          <p:nvPr/>
        </p:nvCxnSpPr>
        <p:spPr>
          <a:xfrm rot="10800000">
            <a:off x="540339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9"/>
          <p:cNvSpPr txBox="1"/>
          <p:nvPr/>
        </p:nvSpPr>
        <p:spPr>
          <a:xfrm>
            <a:off x="5360735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2" name="Google Shape;442;p39"/>
          <p:cNvCxnSpPr/>
          <p:nvPr/>
        </p:nvCxnSpPr>
        <p:spPr>
          <a:xfrm rot="10800000">
            <a:off x="6724627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" name="Google Shape;443;p39"/>
          <p:cNvSpPr txBox="1"/>
          <p:nvPr/>
        </p:nvSpPr>
        <p:spPr>
          <a:xfrm>
            <a:off x="6691131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4" name="Google Shape;444;p39"/>
          <p:cNvCxnSpPr/>
          <p:nvPr/>
        </p:nvCxnSpPr>
        <p:spPr>
          <a:xfrm rot="10800000">
            <a:off x="804586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" name="Google Shape;445;p39"/>
          <p:cNvSpPr txBox="1"/>
          <p:nvPr/>
        </p:nvSpPr>
        <p:spPr>
          <a:xfrm>
            <a:off x="8008073" y="33433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3" name="Google Shape;463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64" name="Google Shape;464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67" name="Google Shape;467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70" name="Google Shape;470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83" name="Google Shape;483;p4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aphicFrame>
        <p:nvGraphicFramePr>
          <p:cNvPr id="484" name="Google Shape;484;p41"/>
          <p:cNvGraphicFramePr/>
          <p:nvPr/>
        </p:nvGraphicFramePr>
        <p:xfrm>
          <a:off x="786150" y="1107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{83ECFCF9-EB90-4EA4-BA1D-B0166F391BF1}</a:tableStyleId>
              </a:tblPr>
              <a:tblGrid>
                <a:gridCol w="128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90" name="Google Shape;490;p4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91" name="Google Shape;491;p42"/>
          <p:cNvSpPr/>
          <p:nvPr/>
        </p:nvSpPr>
        <p:spPr>
          <a:xfrm>
            <a:off x="794225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4656792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794225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2"/>
          <p:cNvSpPr/>
          <p:nvPr/>
        </p:nvSpPr>
        <p:spPr>
          <a:xfrm>
            <a:off x="4656792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2"/>
          <p:cNvSpPr/>
          <p:nvPr/>
        </p:nvSpPr>
        <p:spPr>
          <a:xfrm>
            <a:off x="32984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"/>
          <p:cNvSpPr/>
          <p:nvPr/>
        </p:nvSpPr>
        <p:spPr>
          <a:xfrm rot="5400000">
            <a:off x="34470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2"/>
          <p:cNvSpPr/>
          <p:nvPr/>
        </p:nvSpPr>
        <p:spPr>
          <a:xfrm rot="10800000">
            <a:off x="34470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2"/>
          <p:cNvSpPr/>
          <p:nvPr/>
        </p:nvSpPr>
        <p:spPr>
          <a:xfrm rot="-5400000">
            <a:off x="32984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2"/>
          <p:cNvSpPr/>
          <p:nvPr/>
        </p:nvSpPr>
        <p:spPr>
          <a:xfrm>
            <a:off x="3854926" y="1861577"/>
            <a:ext cx="329187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S</a:t>
            </a:r>
          </a:p>
        </p:txBody>
      </p:sp>
      <p:sp>
        <p:nvSpPr>
          <p:cNvPr id="500" name="Google Shape;500;p42"/>
          <p:cNvSpPr/>
          <p:nvPr/>
        </p:nvSpPr>
        <p:spPr>
          <a:xfrm>
            <a:off x="4844894" y="1869297"/>
            <a:ext cx="643552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W</a:t>
            </a:r>
          </a:p>
        </p:txBody>
      </p:sp>
      <p:sp>
        <p:nvSpPr>
          <p:cNvPr id="501" name="Google Shape;501;p42"/>
          <p:cNvSpPr/>
          <p:nvPr/>
        </p:nvSpPr>
        <p:spPr>
          <a:xfrm>
            <a:off x="3820340" y="2942299"/>
            <a:ext cx="398360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O</a:t>
            </a:r>
          </a:p>
        </p:txBody>
      </p:sp>
      <p:sp>
        <p:nvSpPr>
          <p:cNvPr id="502" name="Google Shape;502;p42"/>
          <p:cNvSpPr/>
          <p:nvPr/>
        </p:nvSpPr>
        <p:spPr>
          <a:xfrm>
            <a:off x="4959152" y="2950018"/>
            <a:ext cx="391566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16AA18-9BE6-4E25-A548-4766CE64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Maximális</a:t>
            </a:r>
            <a:r>
              <a:rPr lang="en-GB" dirty="0"/>
              <a:t> K-</a:t>
            </a:r>
            <a:r>
              <a:rPr lang="en-GB" dirty="0" err="1"/>
              <a:t>vágás</a:t>
            </a:r>
            <a:r>
              <a:rPr lang="en-GB" dirty="0"/>
              <a:t> (</a:t>
            </a:r>
            <a:r>
              <a:rPr lang="en-GB" dirty="0" err="1"/>
              <a:t>bináris</a:t>
            </a:r>
            <a:r>
              <a:rPr lang="en-GB" dirty="0"/>
              <a:t>)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zöveg helye 2">
                <a:extLst>
                  <a:ext uri="{FF2B5EF4-FFF2-40B4-BE49-F238E27FC236}">
                    <a16:creationId xmlns:a16="http://schemas.microsoft.com/office/drawing/2014/main" id="{4EF6AD12-6C0F-4AA2-A1DD-B2A563320E3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1800" dirty="0" err="1"/>
                  <a:t>Ötlet</a:t>
                </a:r>
                <a:r>
                  <a:rPr lang="en-GB" sz="1800" dirty="0"/>
                  <a:t>: Minden </a:t>
                </a:r>
                <a:r>
                  <a:rPr lang="en-GB" sz="1800" dirty="0" err="1"/>
                  <a:t>csúcs</a:t>
                </a:r>
                <a:r>
                  <a:rPr lang="en-GB" sz="1800" dirty="0"/>
                  <a:t> </a:t>
                </a:r>
                <a:r>
                  <a:rPr lang="en-GB" sz="1800" dirty="0" err="1"/>
                  <a:t>csoportját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binárisan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kódoljuk</a:t>
                </a:r>
                <a:r>
                  <a:rPr lang="en-GB" sz="18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2000" dirty="0" err="1"/>
                  <a:t>Változók</a:t>
                </a:r>
                <a:r>
                  <a:rPr lang="en-GB" sz="2000" dirty="0"/>
                  <a:t> </a:t>
                </a:r>
                <a:r>
                  <a:rPr lang="en-GB" sz="2000" dirty="0" err="1"/>
                  <a:t>száma</a:t>
                </a:r>
                <a:r>
                  <a:rPr lang="en-GB" sz="2000" dirty="0"/>
                  <a:t>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func>
                  </m:oMath>
                </a14:m>
                <a:endParaRPr lang="en-GB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Célfüggvény: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𝑢𝑣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GB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:r>
                  <a:rPr lang="en-GB" sz="2000" dirty="0" err="1"/>
                  <a:t>előállítása</a:t>
                </a:r>
                <a:r>
                  <a:rPr lang="en-GB" sz="2000" dirty="0"/>
                  <a:t>?</a:t>
                </a:r>
              </a:p>
              <a:p>
                <a:pPr lvl="1"/>
                <a:endParaRPr lang="en-GB" sz="2000" dirty="0"/>
              </a:p>
            </p:txBody>
          </p:sp>
        </mc:Choice>
        <mc:Fallback>
          <p:sp>
            <p:nvSpPr>
              <p:cNvPr id="3" name="Szöveg helye 2">
                <a:extLst>
                  <a:ext uri="{FF2B5EF4-FFF2-40B4-BE49-F238E27FC236}">
                    <a16:creationId xmlns:a16="http://schemas.microsoft.com/office/drawing/2014/main" id="{4EF6AD12-6C0F-4AA2-A1DD-B2A563320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D958B4-B880-494A-94DA-307F83D8F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A6C8D665-2B0C-4874-A2EC-3B4C77BA76A9}"/>
                  </a:ext>
                </a:extLst>
              </p:cNvPr>
              <p:cNvSpPr txBox="1"/>
              <p:nvPr/>
            </p:nvSpPr>
            <p:spPr>
              <a:xfrm>
                <a:off x="3790967" y="1864340"/>
                <a:ext cx="1678781" cy="617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A6C8D665-2B0C-4874-A2EC-3B4C77BA7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67" y="1864340"/>
                <a:ext cx="1678781" cy="617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zövegdoboz 6">
            <a:extLst>
              <a:ext uri="{FF2B5EF4-FFF2-40B4-BE49-F238E27FC236}">
                <a16:creationId xmlns:a16="http://schemas.microsoft.com/office/drawing/2014/main" id="{56E174C8-1440-4A1A-A351-3279EAF2E90E}"/>
              </a:ext>
            </a:extLst>
          </p:cNvPr>
          <p:cNvSpPr txBox="1"/>
          <p:nvPr/>
        </p:nvSpPr>
        <p:spPr>
          <a:xfrm>
            <a:off x="4763400" y="2644330"/>
            <a:ext cx="223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2000" dirty="0" err="1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büntető</a:t>
            </a:r>
            <a:r>
              <a:rPr lang="en-US" sz="20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tagok</a:t>
            </a:r>
            <a:endParaRPr lang="en-US" sz="2000" dirty="0">
              <a:solidFill>
                <a:srgbClr val="FF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42A07D49-D597-43D4-B43E-A42E26614B0B}"/>
              </a:ext>
            </a:extLst>
          </p:cNvPr>
          <p:cNvGrpSpPr/>
          <p:nvPr/>
        </p:nvGrpSpPr>
        <p:grpSpPr>
          <a:xfrm>
            <a:off x="5419935" y="1609509"/>
            <a:ext cx="3409233" cy="3014852"/>
            <a:chOff x="5300010" y="1543422"/>
            <a:chExt cx="3409233" cy="3014852"/>
          </a:xfrm>
        </p:grpSpPr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2AA5BB57-7096-4009-860F-9C34957D780E}"/>
                </a:ext>
              </a:extLst>
            </p:cNvPr>
            <p:cNvSpPr/>
            <p:nvPr/>
          </p:nvSpPr>
          <p:spPr>
            <a:xfrm>
              <a:off x="5300010" y="1543422"/>
              <a:ext cx="3081107" cy="2789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5B98D5AE-FA18-4C02-B6D1-ED66C37179B2}"/>
                </a:ext>
              </a:extLst>
            </p:cNvPr>
            <p:cNvSpPr/>
            <p:nvPr/>
          </p:nvSpPr>
          <p:spPr>
            <a:xfrm>
              <a:off x="5540831" y="2867540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E1C695BB-C906-4075-8AD8-B982BDFA80CD}"/>
                </a:ext>
              </a:extLst>
            </p:cNvPr>
            <p:cNvSpPr/>
            <p:nvPr/>
          </p:nvSpPr>
          <p:spPr>
            <a:xfrm>
              <a:off x="6020875" y="3402592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6542B774-0D82-4BA0-8BD5-6AF9622FDDB0}"/>
                </a:ext>
              </a:extLst>
            </p:cNvPr>
            <p:cNvSpPr/>
            <p:nvPr/>
          </p:nvSpPr>
          <p:spPr>
            <a:xfrm>
              <a:off x="6851695" y="3963695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Ellipszis 11">
              <a:extLst>
                <a:ext uri="{FF2B5EF4-FFF2-40B4-BE49-F238E27FC236}">
                  <a16:creationId xmlns:a16="http://schemas.microsoft.com/office/drawing/2014/main" id="{63046761-07D1-42B4-AEEB-B6B17AFA4D26}"/>
                </a:ext>
              </a:extLst>
            </p:cNvPr>
            <p:cNvSpPr/>
            <p:nvPr/>
          </p:nvSpPr>
          <p:spPr>
            <a:xfrm>
              <a:off x="6891338" y="1823138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Ellipszis 12">
              <a:extLst>
                <a:ext uri="{FF2B5EF4-FFF2-40B4-BE49-F238E27FC236}">
                  <a16:creationId xmlns:a16="http://schemas.microsoft.com/office/drawing/2014/main" id="{BCADC0FA-00FA-4E6A-A4C4-EB176C34DF7B}"/>
                </a:ext>
              </a:extLst>
            </p:cNvPr>
            <p:cNvSpPr/>
            <p:nvPr/>
          </p:nvSpPr>
          <p:spPr>
            <a:xfrm>
              <a:off x="7928518" y="2839381"/>
              <a:ext cx="195209" cy="197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4" name="Egyenes összekötő 13">
              <a:extLst>
                <a:ext uri="{FF2B5EF4-FFF2-40B4-BE49-F238E27FC236}">
                  <a16:creationId xmlns:a16="http://schemas.microsoft.com/office/drawing/2014/main" id="{235D2104-FBC1-47DA-AA11-044E6007E586}"/>
                </a:ext>
              </a:extLst>
            </p:cNvPr>
            <p:cNvCxnSpPr>
              <a:cxnSpLocks/>
              <a:stCxn id="9" idx="7"/>
              <a:endCxn id="12" idx="3"/>
            </p:cNvCxnSpPr>
            <p:nvPr/>
          </p:nvCxnSpPr>
          <p:spPr>
            <a:xfrm flipV="1">
              <a:off x="5707452" y="1991952"/>
              <a:ext cx="1212474" cy="904552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6DAE4CD-6B79-43E5-88AB-742E0F0E8059}"/>
                </a:ext>
              </a:extLst>
            </p:cNvPr>
            <p:cNvCxnSpPr>
              <a:cxnSpLocks/>
              <a:stCxn id="12" idx="5"/>
              <a:endCxn id="13" idx="0"/>
            </p:cNvCxnSpPr>
            <p:nvPr/>
          </p:nvCxnSpPr>
          <p:spPr>
            <a:xfrm>
              <a:off x="7057959" y="1991952"/>
              <a:ext cx="968164" cy="847429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D72B3601-C8F6-4A9E-940F-BF428CE05BFC}"/>
                </a:ext>
              </a:extLst>
            </p:cNvPr>
            <p:cNvCxnSpPr>
              <a:cxnSpLocks/>
              <a:stCxn id="9" idx="5"/>
              <a:endCxn id="10" idx="1"/>
            </p:cNvCxnSpPr>
            <p:nvPr/>
          </p:nvCxnSpPr>
          <p:spPr>
            <a:xfrm>
              <a:off x="5707452" y="3036354"/>
              <a:ext cx="342011" cy="3952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D5F6965E-5AF3-414E-9C1D-A3E1B333B14D}"/>
                </a:ext>
              </a:extLst>
            </p:cNvPr>
            <p:cNvCxnSpPr>
              <a:cxnSpLocks/>
              <a:stCxn id="13" idx="2"/>
              <a:endCxn id="10" idx="7"/>
            </p:cNvCxnSpPr>
            <p:nvPr/>
          </p:nvCxnSpPr>
          <p:spPr>
            <a:xfrm flipH="1">
              <a:off x="6187496" y="2938270"/>
              <a:ext cx="1741022" cy="49328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D173D3E-7AAD-4422-9714-37D62C0CEE6B}"/>
                </a:ext>
              </a:extLst>
            </p:cNvPr>
            <p:cNvCxnSpPr>
              <a:cxnSpLocks/>
              <a:stCxn id="11" idx="1"/>
              <a:endCxn id="10" idx="5"/>
            </p:cNvCxnSpPr>
            <p:nvPr/>
          </p:nvCxnSpPr>
          <p:spPr>
            <a:xfrm flipH="1" flipV="1">
              <a:off x="6187496" y="3571406"/>
              <a:ext cx="692787" cy="421253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0CC3CF49-20C7-4A97-84D7-F9D1F8B57747}"/>
                </a:ext>
              </a:extLst>
            </p:cNvPr>
            <p:cNvCxnSpPr>
              <a:cxnSpLocks/>
              <a:stCxn id="11" idx="7"/>
              <a:endCxn id="13" idx="4"/>
            </p:cNvCxnSpPr>
            <p:nvPr/>
          </p:nvCxnSpPr>
          <p:spPr>
            <a:xfrm flipV="1">
              <a:off x="7018316" y="3037159"/>
              <a:ext cx="1007807" cy="9555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7F21A89D-E997-42EB-972B-A48DC236C428}"/>
                </a:ext>
              </a:extLst>
            </p:cNvPr>
            <p:cNvSpPr txBox="1"/>
            <p:nvPr/>
          </p:nvSpPr>
          <p:spPr>
            <a:xfrm>
              <a:off x="6698276" y="1554779"/>
              <a:ext cx="320040" cy="27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01</a:t>
              </a:r>
              <a:endParaRPr lang="hu-HU" dirty="0"/>
            </a:p>
          </p:txBody>
        </p:sp>
        <p:sp>
          <p:nvSpPr>
            <p:cNvPr id="21" name="Szabadkézi sokszög: alakzat 20">
              <a:extLst>
                <a:ext uri="{FF2B5EF4-FFF2-40B4-BE49-F238E27FC236}">
                  <a16:creationId xmlns:a16="http://schemas.microsoft.com/office/drawing/2014/main" id="{DB861224-9EB5-4F59-BE6A-1F632FDF25A8}"/>
                </a:ext>
              </a:extLst>
            </p:cNvPr>
            <p:cNvSpPr/>
            <p:nvPr/>
          </p:nvSpPr>
          <p:spPr>
            <a:xfrm>
              <a:off x="6058467" y="3463497"/>
              <a:ext cx="1870051" cy="683533"/>
            </a:xfrm>
            <a:custGeom>
              <a:avLst/>
              <a:gdLst>
                <a:gd name="connsiteX0" fmla="*/ 0 w 1870051"/>
                <a:gd name="connsiteY0" fmla="*/ 683533 h 683533"/>
                <a:gd name="connsiteX1" fmla="*/ 969401 w 1870051"/>
                <a:gd name="connsiteY1" fmla="*/ 2889 h 683533"/>
                <a:gd name="connsiteX2" fmla="*/ 1849425 w 1870051"/>
                <a:gd name="connsiteY2" fmla="*/ 422276 h 683533"/>
                <a:gd name="connsiteX3" fmla="*/ 1849425 w 1870051"/>
                <a:gd name="connsiteY3" fmla="*/ 422276 h 683533"/>
                <a:gd name="connsiteX4" fmla="*/ 1870051 w 1870051"/>
                <a:gd name="connsiteY4" fmla="*/ 436026 h 683533"/>
                <a:gd name="connsiteX5" fmla="*/ 1870051 w 1870051"/>
                <a:gd name="connsiteY5" fmla="*/ 436026 h 68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0051" h="683533">
                  <a:moveTo>
                    <a:pt x="0" y="683533"/>
                  </a:moveTo>
                  <a:cubicBezTo>
                    <a:pt x="330582" y="364982"/>
                    <a:pt x="661164" y="46432"/>
                    <a:pt x="969401" y="2889"/>
                  </a:cubicBezTo>
                  <a:cubicBezTo>
                    <a:pt x="1277638" y="-40654"/>
                    <a:pt x="1849425" y="422276"/>
                    <a:pt x="1849425" y="422276"/>
                  </a:cubicBezTo>
                  <a:lnTo>
                    <a:pt x="1849425" y="422276"/>
                  </a:lnTo>
                  <a:lnTo>
                    <a:pt x="1870051" y="436026"/>
                  </a:lnTo>
                  <a:lnTo>
                    <a:pt x="1870051" y="436026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Szabadkézi sokszög: alakzat 21">
              <a:extLst>
                <a:ext uri="{FF2B5EF4-FFF2-40B4-BE49-F238E27FC236}">
                  <a16:creationId xmlns:a16="http://schemas.microsoft.com/office/drawing/2014/main" id="{D7CDB29E-E373-4C73-917F-FD1B1952AECA}"/>
                </a:ext>
              </a:extLst>
            </p:cNvPr>
            <p:cNvSpPr/>
            <p:nvPr/>
          </p:nvSpPr>
          <p:spPr>
            <a:xfrm rot="2780914">
              <a:off x="5338214" y="2704020"/>
              <a:ext cx="1910565" cy="222652"/>
            </a:xfrm>
            <a:custGeom>
              <a:avLst/>
              <a:gdLst>
                <a:gd name="connsiteX0" fmla="*/ 0 w 1870051"/>
                <a:gd name="connsiteY0" fmla="*/ 683533 h 683533"/>
                <a:gd name="connsiteX1" fmla="*/ 969401 w 1870051"/>
                <a:gd name="connsiteY1" fmla="*/ 2889 h 683533"/>
                <a:gd name="connsiteX2" fmla="*/ 1849425 w 1870051"/>
                <a:gd name="connsiteY2" fmla="*/ 422276 h 683533"/>
                <a:gd name="connsiteX3" fmla="*/ 1849425 w 1870051"/>
                <a:gd name="connsiteY3" fmla="*/ 422276 h 683533"/>
                <a:gd name="connsiteX4" fmla="*/ 1870051 w 1870051"/>
                <a:gd name="connsiteY4" fmla="*/ 436026 h 683533"/>
                <a:gd name="connsiteX5" fmla="*/ 1870051 w 1870051"/>
                <a:gd name="connsiteY5" fmla="*/ 436026 h 68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0051" h="683533">
                  <a:moveTo>
                    <a:pt x="0" y="683533"/>
                  </a:moveTo>
                  <a:cubicBezTo>
                    <a:pt x="330582" y="364982"/>
                    <a:pt x="661164" y="46432"/>
                    <a:pt x="969401" y="2889"/>
                  </a:cubicBezTo>
                  <a:cubicBezTo>
                    <a:pt x="1277638" y="-40654"/>
                    <a:pt x="1849425" y="422276"/>
                    <a:pt x="1849425" y="422276"/>
                  </a:cubicBezTo>
                  <a:lnTo>
                    <a:pt x="1849425" y="422276"/>
                  </a:lnTo>
                  <a:lnTo>
                    <a:pt x="1870051" y="436026"/>
                  </a:lnTo>
                  <a:lnTo>
                    <a:pt x="1870051" y="436026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Szabadkézi sokszög: alakzat 22">
              <a:extLst>
                <a:ext uri="{FF2B5EF4-FFF2-40B4-BE49-F238E27FC236}">
                  <a16:creationId xmlns:a16="http://schemas.microsoft.com/office/drawing/2014/main" id="{FC0A4B46-CE7E-4B0B-BE33-1F90BCE04242}"/>
                </a:ext>
              </a:extLst>
            </p:cNvPr>
            <p:cNvSpPr/>
            <p:nvPr/>
          </p:nvSpPr>
          <p:spPr>
            <a:xfrm>
              <a:off x="6360459" y="2394909"/>
              <a:ext cx="1936376" cy="554254"/>
            </a:xfrm>
            <a:custGeom>
              <a:avLst/>
              <a:gdLst>
                <a:gd name="connsiteX0" fmla="*/ 0 w 1936376"/>
                <a:gd name="connsiteY0" fmla="*/ 341567 h 554254"/>
                <a:gd name="connsiteX1" fmla="*/ 867335 w 1936376"/>
                <a:gd name="connsiteY1" fmla="*/ 543273 h 554254"/>
                <a:gd name="connsiteX2" fmla="*/ 1391770 w 1936376"/>
                <a:gd name="connsiteY2" fmla="*/ 45732 h 554254"/>
                <a:gd name="connsiteX3" fmla="*/ 1936376 w 1936376"/>
                <a:gd name="connsiteY3" fmla="*/ 52456 h 55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376" h="554254">
                  <a:moveTo>
                    <a:pt x="0" y="341567"/>
                  </a:moveTo>
                  <a:cubicBezTo>
                    <a:pt x="317686" y="467073"/>
                    <a:pt x="635373" y="592579"/>
                    <a:pt x="867335" y="543273"/>
                  </a:cubicBezTo>
                  <a:cubicBezTo>
                    <a:pt x="1099297" y="493967"/>
                    <a:pt x="1213597" y="127535"/>
                    <a:pt x="1391770" y="45732"/>
                  </a:cubicBezTo>
                  <a:cubicBezTo>
                    <a:pt x="1569943" y="-36071"/>
                    <a:pt x="1753159" y="8192"/>
                    <a:pt x="1936376" y="52456"/>
                  </a:cubicBez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E0D511E4-2B89-4D67-AFAB-CEC4BFD6A312}"/>
                </a:ext>
              </a:extLst>
            </p:cNvPr>
            <p:cNvSpPr txBox="1"/>
            <p:nvPr/>
          </p:nvSpPr>
          <p:spPr>
            <a:xfrm>
              <a:off x="5413370" y="2562327"/>
              <a:ext cx="323681" cy="27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10</a:t>
              </a:r>
              <a:endParaRPr lang="hu-HU" dirty="0"/>
            </a:p>
          </p:txBody>
        </p:sp>
        <p:sp>
          <p:nvSpPr>
            <p:cNvPr id="25" name="Szövegdoboz 24">
              <a:extLst>
                <a:ext uri="{FF2B5EF4-FFF2-40B4-BE49-F238E27FC236}">
                  <a16:creationId xmlns:a16="http://schemas.microsoft.com/office/drawing/2014/main" id="{CDC6762A-AE53-4B14-BC5A-A4D81D864405}"/>
                </a:ext>
              </a:extLst>
            </p:cNvPr>
            <p:cNvSpPr txBox="1"/>
            <p:nvPr/>
          </p:nvSpPr>
          <p:spPr>
            <a:xfrm>
              <a:off x="5686645" y="3530943"/>
              <a:ext cx="320040" cy="27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10</a:t>
              </a:r>
              <a:endParaRPr lang="hu-HU" dirty="0"/>
            </a:p>
          </p:txBody>
        </p:sp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EA1F9B92-A4B4-4496-AEA1-F2FD899FEAA0}"/>
                </a:ext>
              </a:extLst>
            </p:cNvPr>
            <p:cNvSpPr txBox="1"/>
            <p:nvPr/>
          </p:nvSpPr>
          <p:spPr>
            <a:xfrm>
              <a:off x="8389203" y="3189177"/>
              <a:ext cx="320040" cy="27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11</a:t>
              </a:r>
              <a:endParaRPr lang="hu-HU" dirty="0"/>
            </a:p>
          </p:txBody>
        </p:sp>
        <p:sp>
          <p:nvSpPr>
            <p:cNvPr id="27" name="Szövegdoboz 26">
              <a:extLst>
                <a:ext uri="{FF2B5EF4-FFF2-40B4-BE49-F238E27FC236}">
                  <a16:creationId xmlns:a16="http://schemas.microsoft.com/office/drawing/2014/main" id="{D95AF184-DD57-483F-A9C6-8B80552B7FB5}"/>
                </a:ext>
              </a:extLst>
            </p:cNvPr>
            <p:cNvSpPr txBox="1"/>
            <p:nvPr/>
          </p:nvSpPr>
          <p:spPr>
            <a:xfrm>
              <a:off x="7305555" y="4283954"/>
              <a:ext cx="320040" cy="27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45720" tIns="45720" rIns="45720" bIns="4572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defRPr>
              </a:lvl1pPr>
            </a:lstStyle>
            <a:p>
              <a:r>
                <a:rPr lang="en-GB" dirty="0"/>
                <a:t>00</a:t>
              </a:r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30529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19753E-6 L 0.05243 0.1302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8" name="Google Shape;508;p4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09" name="Google Shape;509;p43"/>
          <p:cNvSpPr txBox="1"/>
          <p:nvPr/>
        </p:nvSpPr>
        <p:spPr>
          <a:xfrm>
            <a:off x="2047275" y="493825"/>
            <a:ext cx="1683000" cy="15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43"/>
          <p:cNvSpPr txBox="1"/>
          <p:nvPr/>
        </p:nvSpPr>
        <p:spPr>
          <a:xfrm>
            <a:off x="2047275" y="2069180"/>
            <a:ext cx="1683000" cy="15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3730425" y="493825"/>
            <a:ext cx="1683000" cy="315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43"/>
          <p:cNvSpPr txBox="1"/>
          <p:nvPr/>
        </p:nvSpPr>
        <p:spPr>
          <a:xfrm>
            <a:off x="5413575" y="493825"/>
            <a:ext cx="1683000" cy="15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3" name="Google Shape;513;p43"/>
          <p:cNvSpPr txBox="1"/>
          <p:nvPr/>
        </p:nvSpPr>
        <p:spPr>
          <a:xfrm>
            <a:off x="5413575" y="2069180"/>
            <a:ext cx="1683000" cy="15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4" name="Google Shape;514;p43"/>
          <p:cNvSpPr txBox="1"/>
          <p:nvPr/>
        </p:nvSpPr>
        <p:spPr>
          <a:xfrm>
            <a:off x="7096725" y="493825"/>
            <a:ext cx="1683000" cy="315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364125" y="493825"/>
            <a:ext cx="1683000" cy="315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364125" y="3644534"/>
            <a:ext cx="4207800" cy="122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4572000" y="3644534"/>
            <a:ext cx="4207800" cy="122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4286312" y="3719651"/>
            <a:ext cx="211273" cy="212538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6811641" y="569177"/>
            <a:ext cx="210666" cy="19134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1770102" y="569172"/>
            <a:ext cx="202661" cy="205065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8512669" y="569100"/>
            <a:ext cx="192798" cy="205680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3"/>
          <p:cNvGrpSpPr/>
          <p:nvPr/>
        </p:nvGrpSpPr>
        <p:grpSpPr>
          <a:xfrm>
            <a:off x="8482889" y="3719564"/>
            <a:ext cx="222362" cy="163303"/>
            <a:chOff x="4604550" y="3714775"/>
            <a:chExt cx="439625" cy="319075"/>
          </a:xfrm>
        </p:grpSpPr>
        <p:sp>
          <p:nvSpPr>
            <p:cNvPr id="523" name="Google Shape;523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43"/>
          <p:cNvGrpSpPr/>
          <p:nvPr/>
        </p:nvGrpSpPr>
        <p:grpSpPr>
          <a:xfrm>
            <a:off x="5154880" y="568971"/>
            <a:ext cx="184187" cy="237475"/>
            <a:chOff x="1959600" y="4980625"/>
            <a:chExt cx="364150" cy="464000"/>
          </a:xfrm>
        </p:grpSpPr>
        <p:sp>
          <p:nvSpPr>
            <p:cNvPr id="526" name="Google Shape;526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43"/>
          <p:cNvGrpSpPr/>
          <p:nvPr/>
        </p:nvGrpSpPr>
        <p:grpSpPr>
          <a:xfrm>
            <a:off x="6749663" y="2144173"/>
            <a:ext cx="272259" cy="264268"/>
            <a:chOff x="5233525" y="4954450"/>
            <a:chExt cx="538275" cy="516350"/>
          </a:xfrm>
        </p:grpSpPr>
        <p:sp>
          <p:nvSpPr>
            <p:cNvPr id="534" name="Google Shape;534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43"/>
          <p:cNvGrpSpPr/>
          <p:nvPr/>
        </p:nvGrpSpPr>
        <p:grpSpPr>
          <a:xfrm>
            <a:off x="3386590" y="2144175"/>
            <a:ext cx="277191" cy="254928"/>
            <a:chOff x="4556450" y="4963575"/>
            <a:chExt cx="548025" cy="498100"/>
          </a:xfrm>
        </p:grpSpPr>
        <p:sp>
          <p:nvSpPr>
            <p:cNvPr id="546" name="Google Shape;546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3"/>
          <p:cNvSpPr/>
          <p:nvPr/>
        </p:nvSpPr>
        <p:spPr>
          <a:xfrm>
            <a:off x="3433676" y="569177"/>
            <a:ext cx="222349" cy="22504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57" name="Google Shape;557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558" name="Google Shape;558;p44"/>
          <p:cNvGrpSpPr/>
          <p:nvPr/>
        </p:nvGrpSpPr>
        <p:grpSpPr>
          <a:xfrm>
            <a:off x="855292" y="1032043"/>
            <a:ext cx="3608219" cy="3243858"/>
            <a:chOff x="3778727" y="4460423"/>
            <a:chExt cx="720160" cy="647438"/>
          </a:xfrm>
        </p:grpSpPr>
        <p:sp>
          <p:nvSpPr>
            <p:cNvPr id="559" name="Google Shape;559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66" name="Google Shape;566;p44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7" name="Google Shape;567;p44"/>
          <p:cNvSpPr txBox="1"/>
          <p:nvPr/>
        </p:nvSpPr>
        <p:spPr>
          <a:xfrm>
            <a:off x="5502050" y="1397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8" name="Google Shape;568;p44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9" name="Google Shape;569;p44"/>
          <p:cNvSpPr txBox="1"/>
          <p:nvPr/>
        </p:nvSpPr>
        <p:spPr>
          <a:xfrm>
            <a:off x="5502050" y="1878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0" name="Google Shape;570;p44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1" name="Google Shape;571;p44"/>
          <p:cNvSpPr txBox="1"/>
          <p:nvPr/>
        </p:nvSpPr>
        <p:spPr>
          <a:xfrm>
            <a:off x="5502050" y="2360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2" name="Google Shape;572;p44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3" name="Google Shape;573;p44"/>
          <p:cNvSpPr txBox="1"/>
          <p:nvPr/>
        </p:nvSpPr>
        <p:spPr>
          <a:xfrm>
            <a:off x="5502050" y="2841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4" name="Google Shape;574;p44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5" name="Google Shape;575;p44"/>
          <p:cNvSpPr txBox="1"/>
          <p:nvPr/>
        </p:nvSpPr>
        <p:spPr>
          <a:xfrm>
            <a:off x="5502050" y="3323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6" name="Google Shape;576;p44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7" name="Google Shape;577;p44"/>
          <p:cNvSpPr txBox="1"/>
          <p:nvPr/>
        </p:nvSpPr>
        <p:spPr>
          <a:xfrm>
            <a:off x="5502050" y="3805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83" name="Google Shape;583;p4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84" name="Google Shape;584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5" name="Google Shape;585;p45"/>
          <p:cNvSpPr txBox="1"/>
          <p:nvPr/>
        </p:nvSpPr>
        <p:spPr>
          <a:xfrm>
            <a:off x="860325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6" name="Google Shape;58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7" name="Google Shape;587;p45"/>
          <p:cNvSpPr txBox="1"/>
          <p:nvPr/>
        </p:nvSpPr>
        <p:spPr>
          <a:xfrm>
            <a:off x="2840050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8" name="Google Shape;588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9" name="Google Shape;589;p45"/>
          <p:cNvSpPr txBox="1"/>
          <p:nvPr/>
        </p:nvSpPr>
        <p:spPr>
          <a:xfrm>
            <a:off x="4819775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0" name="Google Shape;590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1" name="Google Shape;591;p45"/>
          <p:cNvSpPr txBox="1"/>
          <p:nvPr/>
        </p:nvSpPr>
        <p:spPr>
          <a:xfrm>
            <a:off x="6799500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97" name="Google Shape;597;p46"/>
          <p:cNvSpPr/>
          <p:nvPr/>
        </p:nvSpPr>
        <p:spPr>
          <a:xfrm>
            <a:off x="694854" y="507665"/>
            <a:ext cx="7754400" cy="397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46"/>
          <p:cNvGrpSpPr/>
          <p:nvPr/>
        </p:nvGrpSpPr>
        <p:grpSpPr>
          <a:xfrm>
            <a:off x="856402" y="507668"/>
            <a:ext cx="7431090" cy="3975493"/>
            <a:chOff x="638138" y="467100"/>
            <a:chExt cx="7867750" cy="4194000"/>
          </a:xfrm>
        </p:grpSpPr>
        <p:cxnSp>
          <p:nvCxnSpPr>
            <p:cNvPr id="599" name="Google Shape;599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5" name="Google Shape;645;p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646" name="Google Shape;646;p46"/>
          <p:cNvGrpSpPr/>
          <p:nvPr/>
        </p:nvGrpSpPr>
        <p:grpSpPr>
          <a:xfrm>
            <a:off x="694864" y="673298"/>
            <a:ext cx="7754287" cy="3644106"/>
            <a:chOff x="467088" y="642474"/>
            <a:chExt cx="4194000" cy="3858239"/>
          </a:xfrm>
        </p:grpSpPr>
        <p:cxnSp>
          <p:nvCxnSpPr>
            <p:cNvPr id="647" name="Google Shape;647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69" name="Google Shape;669;p46"/>
          <p:cNvCxnSpPr/>
          <p:nvPr/>
        </p:nvCxnSpPr>
        <p:spPr>
          <a:xfrm>
            <a:off x="4572001" y="507665"/>
            <a:ext cx="0" cy="397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70" name="Google Shape;670;p46"/>
          <p:cNvCxnSpPr/>
          <p:nvPr/>
        </p:nvCxnSpPr>
        <p:spPr>
          <a:xfrm>
            <a:off x="694854" y="2495400"/>
            <a:ext cx="775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71" name="Google Shape;671;p46"/>
          <p:cNvSpPr txBox="1"/>
          <p:nvPr/>
        </p:nvSpPr>
        <p:spPr>
          <a:xfrm rot="-5400000">
            <a:off x="9375" y="2417251"/>
            <a:ext cx="12150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2" name="Google Shape;672;p46"/>
          <p:cNvSpPr txBox="1"/>
          <p:nvPr/>
        </p:nvSpPr>
        <p:spPr>
          <a:xfrm rot="5400000">
            <a:off x="7919675" y="2417213"/>
            <a:ext cx="12150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3" name="Google Shape;673;p46"/>
          <p:cNvSpPr txBox="1"/>
          <p:nvPr/>
        </p:nvSpPr>
        <p:spPr>
          <a:xfrm>
            <a:off x="3964512" y="4483098"/>
            <a:ext cx="12150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4" name="Google Shape;674;p46"/>
          <p:cNvSpPr txBox="1"/>
          <p:nvPr/>
        </p:nvSpPr>
        <p:spPr>
          <a:xfrm>
            <a:off x="3964464" y="351525"/>
            <a:ext cx="12150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5" name="Google Shape;675;p46"/>
          <p:cNvSpPr/>
          <p:nvPr/>
        </p:nvSpPr>
        <p:spPr>
          <a:xfrm>
            <a:off x="6877378" y="846888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6" name="Google Shape;676;p46"/>
          <p:cNvSpPr/>
          <p:nvPr/>
        </p:nvSpPr>
        <p:spPr>
          <a:xfrm>
            <a:off x="3210409" y="1289748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7" name="Google Shape;677;p46"/>
          <p:cNvSpPr/>
          <p:nvPr/>
        </p:nvSpPr>
        <p:spPr>
          <a:xfrm>
            <a:off x="1559819" y="334546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8" name="Google Shape;678;p46"/>
          <p:cNvSpPr/>
          <p:nvPr/>
        </p:nvSpPr>
        <p:spPr>
          <a:xfrm>
            <a:off x="5568396" y="2850916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9" name="Google Shape;679;p46"/>
          <p:cNvSpPr/>
          <p:nvPr/>
        </p:nvSpPr>
        <p:spPr>
          <a:xfrm>
            <a:off x="6419193" y="3276751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0" name="Google Shape;680;p46"/>
          <p:cNvSpPr/>
          <p:nvPr/>
        </p:nvSpPr>
        <p:spPr>
          <a:xfrm>
            <a:off x="4757930" y="599779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1" name="Google Shape;681;p46"/>
          <p:cNvSpPr/>
          <p:nvPr/>
        </p:nvSpPr>
        <p:spPr>
          <a:xfrm>
            <a:off x="1306074" y="961387"/>
            <a:ext cx="441300" cy="44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aphicFrame>
        <p:nvGraphicFramePr>
          <p:cNvPr id="688" name="Google Shape;688;p47"/>
          <p:cNvGraphicFramePr/>
          <p:nvPr/>
        </p:nvGraphicFramePr>
        <p:xfrm>
          <a:off x="855300" y="1093725"/>
          <a:ext cx="7530600" cy="2986820"/>
        </p:xfrm>
        <a:graphic>
          <a:graphicData uri="http://schemas.openxmlformats.org/drawingml/2006/table">
            <a:tbl>
              <a:tblPr>
                <a:noFill/>
                <a:tableStyleId>{6E74B0BC-8218-4BC4-B384-D648047DA537}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8DC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94" name="Google Shape;694;p48"/>
          <p:cNvSpPr txBox="1"/>
          <p:nvPr/>
        </p:nvSpPr>
        <p:spPr>
          <a:xfrm>
            <a:off x="6324775" y="383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95" name="Google Shape;695;p48"/>
          <p:cNvGrpSpPr/>
          <p:nvPr/>
        </p:nvGrpSpPr>
        <p:grpSpPr>
          <a:xfrm>
            <a:off x="424947" y="404794"/>
            <a:ext cx="342903" cy="447293"/>
            <a:chOff x="590250" y="244200"/>
            <a:chExt cx="407975" cy="532175"/>
          </a:xfrm>
        </p:grpSpPr>
        <p:sp>
          <p:nvSpPr>
            <p:cNvPr id="696" name="Google Shape;696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0" name="Google Shape;710;p48"/>
          <p:cNvGrpSpPr/>
          <p:nvPr/>
        </p:nvGrpSpPr>
        <p:grpSpPr>
          <a:xfrm>
            <a:off x="977639" y="470816"/>
            <a:ext cx="372594" cy="310144"/>
            <a:chOff x="1247825" y="322750"/>
            <a:chExt cx="443300" cy="369000"/>
          </a:xfrm>
        </p:grpSpPr>
        <p:sp>
          <p:nvSpPr>
            <p:cNvPr id="711" name="Google Shape;711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6" name="Google Shape;716;p48"/>
          <p:cNvGrpSpPr/>
          <p:nvPr/>
        </p:nvGrpSpPr>
        <p:grpSpPr>
          <a:xfrm>
            <a:off x="1550818" y="469282"/>
            <a:ext cx="356204" cy="313212"/>
            <a:chOff x="1929775" y="320925"/>
            <a:chExt cx="423800" cy="372650"/>
          </a:xfrm>
        </p:grpSpPr>
        <p:sp>
          <p:nvSpPr>
            <p:cNvPr id="717" name="Google Shape;717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22" name="Google Shape;722;p48"/>
          <p:cNvSpPr/>
          <p:nvPr/>
        </p:nvSpPr>
        <p:spPr>
          <a:xfrm>
            <a:off x="2148120" y="458029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23" name="Google Shape;723;p48"/>
          <p:cNvSpPr/>
          <p:nvPr/>
        </p:nvSpPr>
        <p:spPr>
          <a:xfrm>
            <a:off x="2733088" y="459058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24" name="Google Shape;724;p48"/>
          <p:cNvGrpSpPr/>
          <p:nvPr/>
        </p:nvGrpSpPr>
        <p:grpSpPr>
          <a:xfrm>
            <a:off x="3820462" y="433960"/>
            <a:ext cx="336767" cy="383835"/>
            <a:chOff x="4630125" y="278900"/>
            <a:chExt cx="400675" cy="456675"/>
          </a:xfrm>
        </p:grpSpPr>
        <p:sp>
          <p:nvSpPr>
            <p:cNvPr id="725" name="Google Shape;725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29" name="Google Shape;729;p48"/>
          <p:cNvSpPr/>
          <p:nvPr/>
        </p:nvSpPr>
        <p:spPr>
          <a:xfrm>
            <a:off x="4361051" y="457525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30" name="Google Shape;730;p48"/>
          <p:cNvGrpSpPr/>
          <p:nvPr/>
        </p:nvGrpSpPr>
        <p:grpSpPr>
          <a:xfrm>
            <a:off x="430074" y="980516"/>
            <a:ext cx="342882" cy="418128"/>
            <a:chOff x="596350" y="929175"/>
            <a:chExt cx="407950" cy="497475"/>
          </a:xfrm>
        </p:grpSpPr>
        <p:sp>
          <p:nvSpPr>
            <p:cNvPr id="731" name="Google Shape;731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Google Shape;738;p48"/>
          <p:cNvGrpSpPr/>
          <p:nvPr/>
        </p:nvGrpSpPr>
        <p:grpSpPr>
          <a:xfrm>
            <a:off x="1554390" y="1041431"/>
            <a:ext cx="349060" cy="298882"/>
            <a:chOff x="1934025" y="1001650"/>
            <a:chExt cx="415300" cy="355600"/>
          </a:xfrm>
        </p:grpSpPr>
        <p:sp>
          <p:nvSpPr>
            <p:cNvPr id="739" name="Google Shape;739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43" name="Google Shape;743;p48"/>
          <p:cNvSpPr/>
          <p:nvPr/>
        </p:nvSpPr>
        <p:spPr>
          <a:xfrm>
            <a:off x="2118449" y="1016373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44" name="Google Shape;744;p48"/>
          <p:cNvSpPr/>
          <p:nvPr/>
        </p:nvSpPr>
        <p:spPr>
          <a:xfrm>
            <a:off x="2683959" y="1033772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45" name="Google Shape;745;p48"/>
          <p:cNvSpPr/>
          <p:nvPr/>
        </p:nvSpPr>
        <p:spPr>
          <a:xfrm>
            <a:off x="3254071" y="1036336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46" name="Google Shape;746;p48"/>
          <p:cNvSpPr/>
          <p:nvPr/>
        </p:nvSpPr>
        <p:spPr>
          <a:xfrm>
            <a:off x="3830339" y="103940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47" name="Google Shape;747;p48"/>
          <p:cNvGrpSpPr/>
          <p:nvPr/>
        </p:nvGrpSpPr>
        <p:grpSpPr>
          <a:xfrm>
            <a:off x="4378785" y="1018906"/>
            <a:ext cx="350068" cy="350573"/>
            <a:chOff x="5294400" y="974850"/>
            <a:chExt cx="416500" cy="417100"/>
          </a:xfrm>
        </p:grpSpPr>
        <p:sp>
          <p:nvSpPr>
            <p:cNvPr id="748" name="Google Shape;748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0" name="Google Shape;750;p48"/>
          <p:cNvGrpSpPr/>
          <p:nvPr/>
        </p:nvGrpSpPr>
        <p:grpSpPr>
          <a:xfrm>
            <a:off x="4901807" y="979507"/>
            <a:ext cx="433992" cy="422729"/>
            <a:chOff x="5916675" y="927975"/>
            <a:chExt cx="516350" cy="502950"/>
          </a:xfrm>
        </p:grpSpPr>
        <p:sp>
          <p:nvSpPr>
            <p:cNvPr id="751" name="Google Shape;75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Google Shape;753;p48"/>
          <p:cNvGrpSpPr/>
          <p:nvPr/>
        </p:nvGrpSpPr>
        <p:grpSpPr>
          <a:xfrm>
            <a:off x="403451" y="1628920"/>
            <a:ext cx="391001" cy="264085"/>
            <a:chOff x="564675" y="1700625"/>
            <a:chExt cx="465200" cy="314200"/>
          </a:xfrm>
        </p:grpSpPr>
        <p:sp>
          <p:nvSpPr>
            <p:cNvPr id="754" name="Google Shape;754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Google Shape;757;p48"/>
          <p:cNvGrpSpPr/>
          <p:nvPr/>
        </p:nvGrpSpPr>
        <p:grpSpPr>
          <a:xfrm>
            <a:off x="968435" y="1564432"/>
            <a:ext cx="391001" cy="382827"/>
            <a:chOff x="1236875" y="1623900"/>
            <a:chExt cx="465200" cy="455475"/>
          </a:xfrm>
        </p:grpSpPr>
        <p:sp>
          <p:nvSpPr>
            <p:cNvPr id="758" name="Google Shape;758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5" name="Google Shape;765;p48"/>
          <p:cNvGrpSpPr/>
          <p:nvPr/>
        </p:nvGrpSpPr>
        <p:grpSpPr>
          <a:xfrm>
            <a:off x="1545690" y="1572627"/>
            <a:ext cx="366458" cy="366437"/>
            <a:chOff x="1923675" y="1633650"/>
            <a:chExt cx="436000" cy="435975"/>
          </a:xfrm>
        </p:grpSpPr>
        <p:sp>
          <p:nvSpPr>
            <p:cNvPr id="766" name="Google Shape;766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2" name="Google Shape;772;p48"/>
          <p:cNvGrpSpPr/>
          <p:nvPr/>
        </p:nvGrpSpPr>
        <p:grpSpPr>
          <a:xfrm>
            <a:off x="2109141" y="1571093"/>
            <a:ext cx="369505" cy="369505"/>
            <a:chOff x="2594050" y="1631825"/>
            <a:chExt cx="439625" cy="439625"/>
          </a:xfrm>
        </p:grpSpPr>
        <p:sp>
          <p:nvSpPr>
            <p:cNvPr id="773" name="Google Shape;773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77" name="Google Shape;777;p48"/>
          <p:cNvSpPr/>
          <p:nvPr/>
        </p:nvSpPr>
        <p:spPr>
          <a:xfrm>
            <a:off x="2690599" y="15875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78" name="Google Shape;778;p48"/>
          <p:cNvGrpSpPr/>
          <p:nvPr/>
        </p:nvGrpSpPr>
        <p:grpSpPr>
          <a:xfrm>
            <a:off x="3273906" y="1543462"/>
            <a:ext cx="299911" cy="424768"/>
            <a:chOff x="3979850" y="1598950"/>
            <a:chExt cx="356825" cy="505375"/>
          </a:xfrm>
        </p:grpSpPr>
        <p:sp>
          <p:nvSpPr>
            <p:cNvPr id="779" name="Google Shape;779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1" name="Google Shape;781;p48"/>
          <p:cNvGrpSpPr/>
          <p:nvPr/>
        </p:nvGrpSpPr>
        <p:grpSpPr>
          <a:xfrm>
            <a:off x="3791296" y="1634551"/>
            <a:ext cx="395098" cy="242589"/>
            <a:chOff x="4595425" y="1707325"/>
            <a:chExt cx="470075" cy="288625"/>
          </a:xfrm>
        </p:grpSpPr>
        <p:sp>
          <p:nvSpPr>
            <p:cNvPr id="782" name="Google Shape;782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4375213" y="1575191"/>
            <a:ext cx="357234" cy="361310"/>
            <a:chOff x="5290150" y="1636700"/>
            <a:chExt cx="425025" cy="429875"/>
          </a:xfrm>
        </p:grpSpPr>
        <p:sp>
          <p:nvSpPr>
            <p:cNvPr id="788" name="Google Shape;788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4939167" y="1564432"/>
            <a:ext cx="359272" cy="376691"/>
            <a:chOff x="5961125" y="1623900"/>
            <a:chExt cx="427450" cy="448175"/>
          </a:xfrm>
        </p:grpSpPr>
        <p:sp>
          <p:nvSpPr>
            <p:cNvPr id="791" name="Google Shape;791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Google Shape;798;p48"/>
          <p:cNvGrpSpPr/>
          <p:nvPr/>
        </p:nvGrpSpPr>
        <p:grpSpPr>
          <a:xfrm>
            <a:off x="5491859" y="1574161"/>
            <a:ext cx="383835" cy="363369"/>
            <a:chOff x="6618700" y="1635475"/>
            <a:chExt cx="456675" cy="432325"/>
          </a:xfrm>
        </p:grpSpPr>
        <p:sp>
          <p:nvSpPr>
            <p:cNvPr id="799" name="Google Shape;799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4" name="Google Shape;804;p48"/>
          <p:cNvGrpSpPr/>
          <p:nvPr/>
        </p:nvGrpSpPr>
        <p:grpSpPr>
          <a:xfrm>
            <a:off x="446947" y="2157573"/>
            <a:ext cx="304009" cy="326513"/>
            <a:chOff x="616425" y="2329600"/>
            <a:chExt cx="361700" cy="388475"/>
          </a:xfrm>
        </p:grpSpPr>
        <p:sp>
          <p:nvSpPr>
            <p:cNvPr id="805" name="Google Shape;805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13" name="Google Shape;813;p48"/>
          <p:cNvGrpSpPr/>
          <p:nvPr/>
        </p:nvGrpSpPr>
        <p:grpSpPr>
          <a:xfrm>
            <a:off x="1003757" y="2160641"/>
            <a:ext cx="320378" cy="320378"/>
            <a:chOff x="1278900" y="2333250"/>
            <a:chExt cx="381175" cy="381175"/>
          </a:xfrm>
        </p:grpSpPr>
        <p:sp>
          <p:nvSpPr>
            <p:cNvPr id="814" name="Google Shape;814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18" name="Google Shape;818;p48"/>
          <p:cNvGrpSpPr/>
          <p:nvPr/>
        </p:nvGrpSpPr>
        <p:grpSpPr>
          <a:xfrm>
            <a:off x="1568720" y="2160641"/>
            <a:ext cx="320399" cy="320378"/>
            <a:chOff x="1951075" y="2333250"/>
            <a:chExt cx="381200" cy="381175"/>
          </a:xfrm>
        </p:grpSpPr>
        <p:sp>
          <p:nvSpPr>
            <p:cNvPr id="819" name="Google Shape;819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3" name="Google Shape;823;p48"/>
          <p:cNvGrpSpPr/>
          <p:nvPr/>
        </p:nvGrpSpPr>
        <p:grpSpPr>
          <a:xfrm>
            <a:off x="2133704" y="2160641"/>
            <a:ext cx="320378" cy="320378"/>
            <a:chOff x="2623275" y="2333250"/>
            <a:chExt cx="381175" cy="381175"/>
          </a:xfrm>
        </p:grpSpPr>
        <p:sp>
          <p:nvSpPr>
            <p:cNvPr id="824" name="Google Shape;824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8" name="Google Shape;828;p48"/>
          <p:cNvGrpSpPr/>
          <p:nvPr/>
        </p:nvGrpSpPr>
        <p:grpSpPr>
          <a:xfrm>
            <a:off x="2773409" y="2105378"/>
            <a:ext cx="170937" cy="426827"/>
            <a:chOff x="3384375" y="2267500"/>
            <a:chExt cx="203375" cy="507825"/>
          </a:xfrm>
        </p:grpSpPr>
        <p:sp>
          <p:nvSpPr>
            <p:cNvPr id="829" name="Google Shape;829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1" name="Google Shape;831;p48"/>
          <p:cNvGrpSpPr/>
          <p:nvPr/>
        </p:nvGrpSpPr>
        <p:grpSpPr>
          <a:xfrm>
            <a:off x="3918716" y="2159611"/>
            <a:ext cx="140237" cy="318339"/>
            <a:chOff x="4747025" y="2332025"/>
            <a:chExt cx="166850" cy="378750"/>
          </a:xfrm>
        </p:grpSpPr>
        <p:sp>
          <p:nvSpPr>
            <p:cNvPr id="832" name="Google Shape;832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Google Shape;834;p48"/>
          <p:cNvGrpSpPr/>
          <p:nvPr/>
        </p:nvGrpSpPr>
        <p:grpSpPr>
          <a:xfrm>
            <a:off x="3351190" y="2107416"/>
            <a:ext cx="145343" cy="422729"/>
            <a:chOff x="4071800" y="2269925"/>
            <a:chExt cx="172925" cy="502950"/>
          </a:xfrm>
        </p:grpSpPr>
        <p:sp>
          <p:nvSpPr>
            <p:cNvPr id="835" name="Google Shape;835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37" name="Google Shape;837;p48"/>
          <p:cNvSpPr/>
          <p:nvPr/>
        </p:nvSpPr>
        <p:spPr>
          <a:xfrm>
            <a:off x="4393811" y="2152016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38" name="Google Shape;838;p48"/>
          <p:cNvGrpSpPr/>
          <p:nvPr/>
        </p:nvGrpSpPr>
        <p:grpSpPr>
          <a:xfrm>
            <a:off x="4948896" y="2158077"/>
            <a:ext cx="345971" cy="325505"/>
            <a:chOff x="5972700" y="2330200"/>
            <a:chExt cx="411625" cy="387275"/>
          </a:xfrm>
        </p:grpSpPr>
        <p:sp>
          <p:nvSpPr>
            <p:cNvPr id="839" name="Google Shape;839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41" name="Google Shape;841;p48"/>
          <p:cNvGrpSpPr/>
          <p:nvPr/>
        </p:nvGrpSpPr>
        <p:grpSpPr>
          <a:xfrm>
            <a:off x="544193" y="2686206"/>
            <a:ext cx="109538" cy="399195"/>
            <a:chOff x="732125" y="2958550"/>
            <a:chExt cx="130325" cy="474950"/>
          </a:xfrm>
        </p:grpSpPr>
        <p:sp>
          <p:nvSpPr>
            <p:cNvPr id="842" name="Google Shape;842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50" name="Google Shape;850;p48"/>
          <p:cNvSpPr/>
          <p:nvPr/>
        </p:nvSpPr>
        <p:spPr>
          <a:xfrm>
            <a:off x="1561113" y="2670435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51" name="Google Shape;851;p48"/>
          <p:cNvSpPr/>
          <p:nvPr/>
        </p:nvSpPr>
        <p:spPr>
          <a:xfrm>
            <a:off x="1039605" y="2670435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52" name="Google Shape;852;p48"/>
          <p:cNvGrpSpPr/>
          <p:nvPr/>
        </p:nvGrpSpPr>
        <p:grpSpPr>
          <a:xfrm>
            <a:off x="2099937" y="2699002"/>
            <a:ext cx="387933" cy="367467"/>
            <a:chOff x="2583100" y="2973775"/>
            <a:chExt cx="461550" cy="437200"/>
          </a:xfrm>
        </p:grpSpPr>
        <p:sp>
          <p:nvSpPr>
            <p:cNvPr id="853" name="Google Shape;853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55" name="Google Shape;855;p48"/>
          <p:cNvSpPr/>
          <p:nvPr/>
        </p:nvSpPr>
        <p:spPr>
          <a:xfrm>
            <a:off x="3810881" y="2707797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56" name="Google Shape;856;p48"/>
          <p:cNvGrpSpPr/>
          <p:nvPr/>
        </p:nvGrpSpPr>
        <p:grpSpPr>
          <a:xfrm>
            <a:off x="4339386" y="2727159"/>
            <a:ext cx="435022" cy="323445"/>
            <a:chOff x="5247525" y="3007275"/>
            <a:chExt cx="517575" cy="384825"/>
          </a:xfrm>
        </p:grpSpPr>
        <p:sp>
          <p:nvSpPr>
            <p:cNvPr id="857" name="Google Shape;857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59" name="Google Shape;859;p48"/>
          <p:cNvGrpSpPr/>
          <p:nvPr/>
        </p:nvGrpSpPr>
        <p:grpSpPr>
          <a:xfrm>
            <a:off x="3250372" y="2708731"/>
            <a:ext cx="342882" cy="350068"/>
            <a:chOff x="3951850" y="2985350"/>
            <a:chExt cx="407950" cy="416500"/>
          </a:xfrm>
        </p:grpSpPr>
        <p:sp>
          <p:nvSpPr>
            <p:cNvPr id="860" name="Google Shape;860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64" name="Google Shape;864;p48"/>
          <p:cNvGrpSpPr/>
          <p:nvPr/>
        </p:nvGrpSpPr>
        <p:grpSpPr>
          <a:xfrm>
            <a:off x="407044" y="3298279"/>
            <a:ext cx="397136" cy="305017"/>
            <a:chOff x="568950" y="3686775"/>
            <a:chExt cx="472500" cy="362900"/>
          </a:xfrm>
        </p:grpSpPr>
        <p:sp>
          <p:nvSpPr>
            <p:cNvPr id="865" name="Google Shape;865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68" name="Google Shape;868;p48"/>
          <p:cNvSpPr/>
          <p:nvPr/>
        </p:nvSpPr>
        <p:spPr>
          <a:xfrm>
            <a:off x="4983886" y="2691427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69" name="Google Shape;869;p48"/>
          <p:cNvGrpSpPr/>
          <p:nvPr/>
        </p:nvGrpSpPr>
        <p:grpSpPr>
          <a:xfrm>
            <a:off x="975096" y="3323872"/>
            <a:ext cx="377700" cy="253852"/>
            <a:chOff x="1244800" y="3717225"/>
            <a:chExt cx="449375" cy="302025"/>
          </a:xfrm>
        </p:grpSpPr>
        <p:sp>
          <p:nvSpPr>
            <p:cNvPr id="870" name="Google Shape;870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76" name="Google Shape;876;p48"/>
          <p:cNvGrpSpPr/>
          <p:nvPr/>
        </p:nvGrpSpPr>
        <p:grpSpPr>
          <a:xfrm>
            <a:off x="1545186" y="3304414"/>
            <a:ext cx="367467" cy="287115"/>
            <a:chOff x="1923075" y="3694075"/>
            <a:chExt cx="437200" cy="341600"/>
          </a:xfrm>
        </p:grpSpPr>
        <p:sp>
          <p:nvSpPr>
            <p:cNvPr id="877" name="Google Shape;877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86" name="Google Shape;886;p48"/>
          <p:cNvGrpSpPr/>
          <p:nvPr/>
        </p:nvGrpSpPr>
        <p:grpSpPr>
          <a:xfrm>
            <a:off x="2113742" y="3299813"/>
            <a:ext cx="360301" cy="295814"/>
            <a:chOff x="2599525" y="3688600"/>
            <a:chExt cx="428675" cy="351950"/>
          </a:xfrm>
        </p:grpSpPr>
        <p:sp>
          <p:nvSpPr>
            <p:cNvPr id="887" name="Google Shape;887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90" name="Google Shape;890;p48"/>
          <p:cNvGrpSpPr/>
          <p:nvPr/>
        </p:nvGrpSpPr>
        <p:grpSpPr>
          <a:xfrm>
            <a:off x="2696125" y="3279346"/>
            <a:ext cx="333700" cy="329077"/>
            <a:chOff x="3292425" y="3664250"/>
            <a:chExt cx="397025" cy="391525"/>
          </a:xfrm>
        </p:grpSpPr>
        <p:sp>
          <p:nvSpPr>
            <p:cNvPr id="891" name="Google Shape;891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94" name="Google Shape;894;p48"/>
          <p:cNvGrpSpPr/>
          <p:nvPr/>
        </p:nvGrpSpPr>
        <p:grpSpPr>
          <a:xfrm>
            <a:off x="3233982" y="3321813"/>
            <a:ext cx="369526" cy="268183"/>
            <a:chOff x="3932350" y="3714775"/>
            <a:chExt cx="439650" cy="319075"/>
          </a:xfrm>
        </p:grpSpPr>
        <p:sp>
          <p:nvSpPr>
            <p:cNvPr id="895" name="Google Shape;895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00" name="Google Shape;900;p48"/>
          <p:cNvGrpSpPr/>
          <p:nvPr/>
        </p:nvGrpSpPr>
        <p:grpSpPr>
          <a:xfrm>
            <a:off x="3798966" y="3321813"/>
            <a:ext cx="369505" cy="268183"/>
            <a:chOff x="4604550" y="3714775"/>
            <a:chExt cx="439625" cy="319075"/>
          </a:xfrm>
        </p:grpSpPr>
        <p:sp>
          <p:nvSpPr>
            <p:cNvPr id="901" name="Google Shape;901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03" name="Google Shape;903;p48"/>
          <p:cNvGrpSpPr/>
          <p:nvPr/>
        </p:nvGrpSpPr>
        <p:grpSpPr>
          <a:xfrm>
            <a:off x="4377251" y="3294181"/>
            <a:ext cx="353136" cy="313738"/>
            <a:chOff x="5292575" y="3681900"/>
            <a:chExt cx="420150" cy="373275"/>
          </a:xfrm>
        </p:grpSpPr>
        <p:sp>
          <p:nvSpPr>
            <p:cNvPr id="904" name="Google Shape;904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11" name="Google Shape;911;p48"/>
          <p:cNvGrpSpPr/>
          <p:nvPr/>
        </p:nvGrpSpPr>
        <p:grpSpPr>
          <a:xfrm>
            <a:off x="4922273" y="3254258"/>
            <a:ext cx="393060" cy="393060"/>
            <a:chOff x="5941025" y="3634400"/>
            <a:chExt cx="467650" cy="467650"/>
          </a:xfrm>
        </p:grpSpPr>
        <p:sp>
          <p:nvSpPr>
            <p:cNvPr id="912" name="Google Shape;912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18" name="Google Shape;918;p48"/>
          <p:cNvGrpSpPr/>
          <p:nvPr/>
        </p:nvGrpSpPr>
        <p:grpSpPr>
          <a:xfrm>
            <a:off x="5512346" y="3279346"/>
            <a:ext cx="342882" cy="342903"/>
            <a:chOff x="6643075" y="3664250"/>
            <a:chExt cx="407950" cy="407975"/>
          </a:xfrm>
        </p:grpSpPr>
        <p:sp>
          <p:nvSpPr>
            <p:cNvPr id="919" name="Google Shape;919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413180" y="3830000"/>
            <a:ext cx="371564" cy="371543"/>
            <a:chOff x="576250" y="4319400"/>
            <a:chExt cx="442075" cy="442050"/>
          </a:xfrm>
        </p:grpSpPr>
        <p:sp>
          <p:nvSpPr>
            <p:cNvPr id="922" name="Google Shape;922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926" name="Google Shape;926;p48"/>
          <p:cNvSpPr/>
          <p:nvPr/>
        </p:nvSpPr>
        <p:spPr>
          <a:xfrm>
            <a:off x="962843" y="390229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7" name="Google Shape;927;p48"/>
          <p:cNvSpPr/>
          <p:nvPr/>
        </p:nvSpPr>
        <p:spPr>
          <a:xfrm>
            <a:off x="3253566" y="384547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8" name="Google Shape;928;p48"/>
          <p:cNvSpPr/>
          <p:nvPr/>
        </p:nvSpPr>
        <p:spPr>
          <a:xfrm>
            <a:off x="2688561" y="3866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9" name="Google Shape;929;p48"/>
          <p:cNvSpPr/>
          <p:nvPr/>
        </p:nvSpPr>
        <p:spPr>
          <a:xfrm>
            <a:off x="3817038" y="3843944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930" name="Google Shape;930;p48"/>
          <p:cNvGrpSpPr/>
          <p:nvPr/>
        </p:nvGrpSpPr>
        <p:grpSpPr>
          <a:xfrm>
            <a:off x="4356785" y="3848932"/>
            <a:ext cx="394068" cy="325505"/>
            <a:chOff x="5268225" y="4341925"/>
            <a:chExt cx="468850" cy="387275"/>
          </a:xfrm>
        </p:grpSpPr>
        <p:sp>
          <p:nvSpPr>
            <p:cNvPr id="931" name="Google Shape;931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39" name="Google Shape;939;p48"/>
          <p:cNvGrpSpPr/>
          <p:nvPr/>
        </p:nvGrpSpPr>
        <p:grpSpPr>
          <a:xfrm>
            <a:off x="4941731" y="3838699"/>
            <a:ext cx="354145" cy="354145"/>
            <a:chOff x="5964175" y="4329750"/>
            <a:chExt cx="421350" cy="421350"/>
          </a:xfrm>
        </p:grpSpPr>
        <p:sp>
          <p:nvSpPr>
            <p:cNvPr id="940" name="Google Shape;940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977639" y="4403683"/>
            <a:ext cx="372594" cy="360301"/>
            <a:chOff x="1247825" y="5001950"/>
            <a:chExt cx="443300" cy="428675"/>
          </a:xfrm>
        </p:grpSpPr>
        <p:sp>
          <p:nvSpPr>
            <p:cNvPr id="943" name="Google Shape;943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1575885" y="4385760"/>
            <a:ext cx="306068" cy="389992"/>
            <a:chOff x="1959600" y="4980625"/>
            <a:chExt cx="364150" cy="464000"/>
          </a:xfrm>
        </p:grpSpPr>
        <p:sp>
          <p:nvSpPr>
            <p:cNvPr id="950" name="Google Shape;950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57" name="Google Shape;957;p48"/>
          <p:cNvGrpSpPr/>
          <p:nvPr/>
        </p:nvGrpSpPr>
        <p:grpSpPr>
          <a:xfrm>
            <a:off x="2118365" y="4400615"/>
            <a:ext cx="351077" cy="360806"/>
            <a:chOff x="2605025" y="4998300"/>
            <a:chExt cx="417700" cy="429275"/>
          </a:xfrm>
        </p:grpSpPr>
        <p:sp>
          <p:nvSpPr>
            <p:cNvPr id="958" name="Google Shape;958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61" name="Google Shape;961;p48"/>
          <p:cNvGrpSpPr/>
          <p:nvPr/>
        </p:nvGrpSpPr>
        <p:grpSpPr>
          <a:xfrm>
            <a:off x="2649057" y="4403683"/>
            <a:ext cx="419662" cy="349543"/>
            <a:chOff x="3236425" y="5001950"/>
            <a:chExt cx="499300" cy="415875"/>
          </a:xfrm>
        </p:grpSpPr>
        <p:sp>
          <p:nvSpPr>
            <p:cNvPr id="962" name="Google Shape;962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3264177" y="4385760"/>
            <a:ext cx="319369" cy="380263"/>
            <a:chOff x="3968275" y="4980625"/>
            <a:chExt cx="379975" cy="452425"/>
          </a:xfrm>
        </p:grpSpPr>
        <p:sp>
          <p:nvSpPr>
            <p:cNvPr id="969" name="Google Shape;969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4919710" y="4470713"/>
            <a:ext cx="404323" cy="220085"/>
            <a:chOff x="5937975" y="5081700"/>
            <a:chExt cx="481050" cy="261850"/>
          </a:xfrm>
        </p:grpSpPr>
        <p:sp>
          <p:nvSpPr>
            <p:cNvPr id="973" name="Google Shape;973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76" name="Google Shape;976;p48"/>
          <p:cNvGrpSpPr/>
          <p:nvPr/>
        </p:nvGrpSpPr>
        <p:grpSpPr>
          <a:xfrm>
            <a:off x="5537918" y="4428247"/>
            <a:ext cx="290183" cy="333679"/>
            <a:chOff x="6673500" y="5031175"/>
            <a:chExt cx="345250" cy="397000"/>
          </a:xfrm>
        </p:grpSpPr>
        <p:sp>
          <p:nvSpPr>
            <p:cNvPr id="977" name="Google Shape;977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82" name="Google Shape;982;p48"/>
          <p:cNvGrpSpPr/>
          <p:nvPr/>
        </p:nvGrpSpPr>
        <p:grpSpPr>
          <a:xfrm>
            <a:off x="3229905" y="452892"/>
            <a:ext cx="387933" cy="345971"/>
            <a:chOff x="3927500" y="301425"/>
            <a:chExt cx="461550" cy="411625"/>
          </a:xfrm>
        </p:grpSpPr>
        <p:sp>
          <p:nvSpPr>
            <p:cNvPr id="983" name="Google Shape;983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5517452" y="459553"/>
            <a:ext cx="332670" cy="332670"/>
            <a:chOff x="6649150" y="309350"/>
            <a:chExt cx="395800" cy="395800"/>
          </a:xfrm>
        </p:grpSpPr>
        <p:sp>
          <p:nvSpPr>
            <p:cNvPr id="1011" name="Google Shape;1011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34" name="Google Shape;1034;p48"/>
          <p:cNvGrpSpPr/>
          <p:nvPr/>
        </p:nvGrpSpPr>
        <p:grpSpPr>
          <a:xfrm>
            <a:off x="4949905" y="467223"/>
            <a:ext cx="337797" cy="319873"/>
            <a:chOff x="5973900" y="318475"/>
            <a:chExt cx="401900" cy="380575"/>
          </a:xfrm>
        </p:grpSpPr>
        <p:sp>
          <p:nvSpPr>
            <p:cNvPr id="1035" name="Google Shape;1035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49" name="Google Shape;1049;p48"/>
          <p:cNvGrpSpPr/>
          <p:nvPr/>
        </p:nvGrpSpPr>
        <p:grpSpPr>
          <a:xfrm>
            <a:off x="995058" y="980516"/>
            <a:ext cx="342882" cy="418128"/>
            <a:chOff x="1268550" y="929175"/>
            <a:chExt cx="407950" cy="497475"/>
          </a:xfrm>
        </p:grpSpPr>
        <p:sp>
          <p:nvSpPr>
            <p:cNvPr id="1050" name="Google Shape;1050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53" name="Google Shape;1053;p48"/>
          <p:cNvGrpSpPr/>
          <p:nvPr/>
        </p:nvGrpSpPr>
        <p:grpSpPr>
          <a:xfrm>
            <a:off x="5481122" y="996380"/>
            <a:ext cx="405331" cy="388962"/>
            <a:chOff x="6605925" y="948050"/>
            <a:chExt cx="482250" cy="462775"/>
          </a:xfrm>
        </p:grpSpPr>
        <p:sp>
          <p:nvSpPr>
            <p:cNvPr id="1054" name="Google Shape;1054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5575804" y="2148349"/>
            <a:ext cx="215966" cy="342399"/>
            <a:chOff x="6718575" y="2318625"/>
            <a:chExt cx="256950" cy="407375"/>
          </a:xfrm>
        </p:grpSpPr>
        <p:sp>
          <p:nvSpPr>
            <p:cNvPr id="1061" name="Google Shape;1061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69" name="Google Shape;1069;p48"/>
          <p:cNvGrpSpPr/>
          <p:nvPr/>
        </p:nvGrpSpPr>
        <p:grpSpPr>
          <a:xfrm>
            <a:off x="2677193" y="2775257"/>
            <a:ext cx="363369" cy="221115"/>
            <a:chOff x="3269900" y="3064500"/>
            <a:chExt cx="432325" cy="263075"/>
          </a:xfrm>
        </p:grpSpPr>
        <p:sp>
          <p:nvSpPr>
            <p:cNvPr id="1070" name="Google Shape;1070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73" name="Google Shape;1073;p48"/>
          <p:cNvGrpSpPr/>
          <p:nvPr/>
        </p:nvGrpSpPr>
        <p:grpSpPr>
          <a:xfrm>
            <a:off x="5551219" y="2707701"/>
            <a:ext cx="265115" cy="372594"/>
            <a:chOff x="6689325" y="2984125"/>
            <a:chExt cx="315425" cy="443300"/>
          </a:xfrm>
        </p:grpSpPr>
        <p:sp>
          <p:nvSpPr>
            <p:cNvPr id="1074" name="Google Shape;1074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79" name="Google Shape;1079;p48"/>
          <p:cNvGrpSpPr/>
          <p:nvPr/>
        </p:nvGrpSpPr>
        <p:grpSpPr>
          <a:xfrm>
            <a:off x="1599945" y="3802369"/>
            <a:ext cx="256416" cy="414535"/>
            <a:chOff x="1988225" y="4286525"/>
            <a:chExt cx="305075" cy="493200"/>
          </a:xfrm>
        </p:grpSpPr>
        <p:sp>
          <p:nvSpPr>
            <p:cNvPr id="1080" name="Google Shape;1080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87" name="Google Shape;1087;p48"/>
          <p:cNvGrpSpPr/>
          <p:nvPr/>
        </p:nvGrpSpPr>
        <p:grpSpPr>
          <a:xfrm>
            <a:off x="2143937" y="3831534"/>
            <a:ext cx="309640" cy="392030"/>
            <a:chOff x="2635450" y="4321225"/>
            <a:chExt cx="368400" cy="466425"/>
          </a:xfrm>
        </p:grpSpPr>
        <p:sp>
          <p:nvSpPr>
            <p:cNvPr id="1088" name="Google Shape;1088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5512346" y="3821805"/>
            <a:ext cx="342882" cy="383835"/>
            <a:chOff x="6643075" y="4309650"/>
            <a:chExt cx="407950" cy="456675"/>
          </a:xfrm>
        </p:grpSpPr>
        <p:sp>
          <p:nvSpPr>
            <p:cNvPr id="1095" name="Google Shape;1095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04" name="Google Shape;1104;p48"/>
          <p:cNvGrpSpPr/>
          <p:nvPr/>
        </p:nvGrpSpPr>
        <p:grpSpPr>
          <a:xfrm>
            <a:off x="4327619" y="4363760"/>
            <a:ext cx="452420" cy="433992"/>
            <a:chOff x="5233525" y="4954450"/>
            <a:chExt cx="538275" cy="516350"/>
          </a:xfrm>
        </p:grpSpPr>
        <p:sp>
          <p:nvSpPr>
            <p:cNvPr id="1105" name="Google Shape;1105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3758538" y="4371429"/>
            <a:ext cx="460615" cy="418653"/>
            <a:chOff x="4556450" y="4963575"/>
            <a:chExt cx="548025" cy="498100"/>
          </a:xfrm>
        </p:grpSpPr>
        <p:sp>
          <p:nvSpPr>
            <p:cNvPr id="1117" name="Google Shape;1117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22" name="Google Shape;1122;p48"/>
          <p:cNvGrpSpPr/>
          <p:nvPr/>
        </p:nvGrpSpPr>
        <p:grpSpPr>
          <a:xfrm>
            <a:off x="375820" y="4462014"/>
            <a:ext cx="445255" cy="246182"/>
            <a:chOff x="531800" y="5071350"/>
            <a:chExt cx="529750" cy="292900"/>
          </a:xfrm>
        </p:grpSpPr>
        <p:sp>
          <p:nvSpPr>
            <p:cNvPr id="1123" name="Google Shape;1123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30" name="Google Shape;1130;p48"/>
          <p:cNvGrpSpPr/>
          <p:nvPr/>
        </p:nvGrpSpPr>
        <p:grpSpPr>
          <a:xfrm>
            <a:off x="7320094" y="1875175"/>
            <a:ext cx="433992" cy="422729"/>
            <a:chOff x="5916675" y="927975"/>
            <a:chExt cx="516350" cy="502950"/>
          </a:xfrm>
        </p:grpSpPr>
        <p:sp>
          <p:nvSpPr>
            <p:cNvPr id="1131" name="Google Shape;113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6436114" y="2581077"/>
            <a:ext cx="1079481" cy="1051467"/>
            <a:chOff x="5916675" y="927975"/>
            <a:chExt cx="516350" cy="502950"/>
          </a:xfrm>
        </p:grpSpPr>
        <p:sp>
          <p:nvSpPr>
            <p:cNvPr id="1134" name="Google Shape;113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48"/>
          <p:cNvGrpSpPr/>
          <p:nvPr/>
        </p:nvGrpSpPr>
        <p:grpSpPr>
          <a:xfrm>
            <a:off x="6436257" y="1875175"/>
            <a:ext cx="433992" cy="422729"/>
            <a:chOff x="5916675" y="927975"/>
            <a:chExt cx="516350" cy="502950"/>
          </a:xfrm>
        </p:grpSpPr>
        <p:sp>
          <p:nvSpPr>
            <p:cNvPr id="1137" name="Google Shape;1137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1139;p48"/>
          <p:cNvSpPr/>
          <p:nvPr/>
        </p:nvSpPr>
        <p:spPr>
          <a:xfrm>
            <a:off x="7512255" y="21115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48"/>
          <p:cNvSpPr/>
          <p:nvPr/>
        </p:nvSpPr>
        <p:spPr>
          <a:xfrm>
            <a:off x="6628418" y="21115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8"/>
          <p:cNvSpPr/>
          <p:nvPr/>
        </p:nvSpPr>
        <p:spPr>
          <a:xfrm>
            <a:off x="6913953" y="3169090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47" name="Google Shape;1147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54" name="Google Shape;1154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59" name="Google Shape;1159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63" name="Google Shape;1163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69" name="Google Shape;1169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73" name="Google Shape;1173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78" name="Google Shape;1178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84" name="Google Shape;1184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91" name="Google Shape;1191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94" name="Google Shape;1194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98" name="Google Shape;1198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05" name="Google Shape;1205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11" name="Google Shape;1211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15" name="Google Shape;1215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16" name="Google Shape;1216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6" name="Google Shape;1226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33" name="Google Shape;1233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38" name="Google Shape;1238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3" name="Google Shape;1243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44" name="Google Shape;1244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51" name="Google Shape;1251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56" name="Google Shape;1256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61" name="Google Shape;1261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6" name="Google Shape;1266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67" name="Google Shape;126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7" name="Google Shape;1277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78" name="Google Shape;1278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1" name="Google Shape;1281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82" name="Google Shape;128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2" name="Google Shape;1292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93" name="Google Shape;1293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7" name="Google Shape;1297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98" name="Google Shape;1298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8" name="Google Shape;1308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09" name="Google Shape;1309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6" name="Google Shape;1316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17" name="Google Shape;1317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22" name="Google Shape;1322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27" name="Google Shape;1327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2" name="Google Shape;1332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33" name="Google Shape;1333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40" name="Google Shape;1340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44" name="Google Shape;1344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9" name="Google Shape;1349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50" name="Google Shape;1350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6" name="Google Shape;1356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57" name="Google Shape;1357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61" name="Google Shape;1361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66" name="Google Shape;1366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73" name="Google Shape;1373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81" name="Google Shape;1381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86" name="Google Shape;1386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90" name="Google Shape;1390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3" name="Google Shape;1393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94" name="Google Shape;1394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99" name="Google Shape;1399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04" name="Google Shape;1404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9" name="Google Shape;1409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10" name="Google Shape;1410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6" name="Google Shape;1416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17" name="Google Shape;1417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25" name="Google Shape;1425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7" name="Google Shape;1437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38" name="Google Shape;1438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43" name="Google Shape;1443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6" name="Google Shape;1446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47" name="Google Shape;1447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54" name="Google Shape;1454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63" name="Google Shape;1463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5" name="Google Shape;1475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76" name="Google Shape;1476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89" name="Google Shape;1489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02" name="Google Shape;1502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8" name="Google Shape;1508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09" name="Google Shape;1509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9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1525" name="Google Shape;1525;p49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1977511" y="4756688"/>
              <a:ext cx="82018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30" name="Google Shape;1530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31" name="Google Shape;1531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4" name="Google Shape;1534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35" name="Google Shape;1535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8" name="Google Shape;1538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39" name="Google Shape;1539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2" name="Google Shape;1542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43" name="Google Shape;1543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46" name="Google Shape;1546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47" name="Google Shape;1547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56" name="Google Shape;1556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0" name="Google Shape;1580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81" name="Google Shape;1581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82" name="Google Shape;158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4" name="Google Shape;1584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85" name="Google Shape;158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7" name="Google Shape;1587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88" name="Google Shape;158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90" name="Google Shape;1590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91" name="Google Shape;1591;p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50"/>
          <p:cNvSpPr txBox="1"/>
          <p:nvPr/>
        </p:nvSpPr>
        <p:spPr>
          <a:xfrm>
            <a:off x="808100" y="838100"/>
            <a:ext cx="8032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7" name="Google Shape;1597;p50"/>
          <p:cNvSpPr txBox="1"/>
          <p:nvPr/>
        </p:nvSpPr>
        <p:spPr>
          <a:xfrm>
            <a:off x="808100" y="23140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8" name="Google Shape;1598;p5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05" name="Google Shape;1605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06" name="Google Shape;1606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07" name="Google Shape;1607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08" name="Google Shape;1608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09" name="Google Shape;1609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10" name="Google Shape;1610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11" name="Google Shape;1611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12" name="Google Shape;1612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13" name="Google Shape;1613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14" name="Google Shape;1614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15" name="Google Shape;1615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616" name="Google Shape;1616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17" name="Google Shape;1617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B059CD6-154E-4AAE-8312-3B4BBE942B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E782E6-95BD-49C3-A2FF-720D4F26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felírás</a:t>
            </a:r>
            <a:r>
              <a:rPr lang="en-US" dirty="0"/>
              <a:t> </a:t>
            </a:r>
            <a:r>
              <a:rPr lang="en-US" dirty="0" err="1"/>
              <a:t>összehasonlítása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420124F-A4D6-4F84-A5E2-580651D45B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Google Shape;215;p25">
                <a:extLst>
                  <a:ext uri="{FF2B5EF4-FFF2-40B4-BE49-F238E27FC236}">
                    <a16:creationId xmlns:a16="http://schemas.microsoft.com/office/drawing/2014/main" id="{E26F50EC-1362-4E2A-97F7-3CD1658636D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3510073"/>
                  </p:ext>
                </p:extLst>
              </p:nvPr>
            </p:nvGraphicFramePr>
            <p:xfrm>
              <a:off x="952500" y="1564481"/>
              <a:ext cx="7405350" cy="2160227"/>
            </p:xfrm>
            <a:graphic>
              <a:graphicData uri="http://schemas.openxmlformats.org/drawingml/2006/table">
                <a:tbl>
                  <a:tblPr>
                    <a:noFill/>
                    <a:tableStyleId>{83ECFCF9-EB90-4EA4-BA1D-B0166F391BF1}</a:tableStyleId>
                  </a:tblPr>
                  <a:tblGrid>
                    <a:gridCol w="2468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684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684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 err="1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Kódolás</a:t>
                          </a:r>
                          <a:r>
                            <a:rPr lang="en-US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 </a:t>
                          </a:r>
                          <a:r>
                            <a:rPr lang="en-US" sz="1600" dirty="0" err="1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fajtája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One-hot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Bináris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Változók száma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ECEF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sz="2000" b="1" dirty="0">
                            <a:solidFill>
                              <a:srgbClr val="263238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ECEF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sz="2000" b="1" dirty="0">
                            <a:solidFill>
                              <a:srgbClr val="263238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ECEF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Maximális fokszám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263238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sz="2000" b="1" dirty="0">
                            <a:solidFill>
                              <a:srgbClr val="263238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Maximális klikk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ECEF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263238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ECEF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sz="2000" b="1" dirty="0">
                            <a:solidFill>
                              <a:srgbClr val="263238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ECEF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Google Shape;215;p25">
                <a:extLst>
                  <a:ext uri="{FF2B5EF4-FFF2-40B4-BE49-F238E27FC236}">
                    <a16:creationId xmlns:a16="http://schemas.microsoft.com/office/drawing/2014/main" id="{E26F50EC-1362-4E2A-97F7-3CD1658636D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3510073"/>
                  </p:ext>
                </p:extLst>
              </p:nvPr>
            </p:nvGraphicFramePr>
            <p:xfrm>
              <a:off x="952500" y="1564481"/>
              <a:ext cx="7405350" cy="2160227"/>
            </p:xfrm>
            <a:graphic>
              <a:graphicData uri="http://schemas.openxmlformats.org/drawingml/2006/table">
                <a:tbl>
                  <a:tblPr>
                    <a:noFill/>
                    <a:tableStyleId>{83ECFCF9-EB90-4EA4-BA1D-B0166F391BF1}</a:tableStyleId>
                  </a:tblPr>
                  <a:tblGrid>
                    <a:gridCol w="2468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684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684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 err="1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Kódolás</a:t>
                          </a:r>
                          <a:r>
                            <a:rPr lang="en-US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 </a:t>
                          </a:r>
                          <a:r>
                            <a:rPr lang="en-US" sz="1600" dirty="0" err="1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fajtája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One-hot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Bináris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7152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Változók száma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ECEF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100000" t="-77778" r="-100246" b="-154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200494" t="-77778" r="-494" b="-1546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Maximális fokszám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100000" t="-234146" r="-100246" b="-1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200494" t="-234146" r="-494" b="-10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025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rgbClr val="607D8B"/>
                              </a:solidFill>
                              <a:latin typeface="Roboto Slab"/>
                              <a:ea typeface="Roboto Slab"/>
                              <a:cs typeface="Roboto Slab"/>
                              <a:sym typeface="Roboto Slab"/>
                            </a:rPr>
                            <a:t>Maximális klikk</a:t>
                          </a:r>
                          <a:endParaRPr sz="1600" dirty="0">
                            <a:solidFill>
                              <a:srgbClr val="607D8B"/>
                            </a:solidFill>
                            <a:latin typeface="Roboto Slab"/>
                            <a:ea typeface="Roboto Slab"/>
                            <a:cs typeface="Roboto Slab"/>
                            <a:sym typeface="Roboto Slab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ECEF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100000" t="-330120" r="-100246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607D8B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200494" t="-330120" r="-494" b="-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712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5F3F64-F675-4396-AADA-555BE0AE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Logikai</a:t>
            </a:r>
            <a:r>
              <a:rPr lang="en-US" dirty="0"/>
              <a:t> </a:t>
            </a:r>
            <a:r>
              <a:rPr lang="en-US" dirty="0" err="1"/>
              <a:t>kapuk</a:t>
            </a:r>
            <a:r>
              <a:rPr lang="en-US" dirty="0"/>
              <a:t> </a:t>
            </a:r>
            <a:r>
              <a:rPr lang="en-US" dirty="0" err="1"/>
              <a:t>megvalósítása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zöveg helye 2">
                <a:extLst>
                  <a:ext uri="{FF2B5EF4-FFF2-40B4-BE49-F238E27FC236}">
                    <a16:creationId xmlns:a16="http://schemas.microsoft.com/office/drawing/2014/main" id="{38662F63-AF9B-4F8D-8FDD-B542AE75BDC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𝔹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br>
                  <a:rPr lang="en-US" dirty="0"/>
                </a:br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∄</m:t>
                    </m:r>
                  </m:oMath>
                </a14:m>
                <a:r>
                  <a:rPr lang="en-US" b="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b="0" dirty="0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kvadratikus</a:t>
                </a:r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𝔹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i="1" dirty="0"/>
              </a:p>
              <a:p>
                <a:endParaRPr lang="en-US" sz="700" i="1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en-US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 err="1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kvadratikus</m:t>
                    </m:r>
                    <m:r>
                      <m:rPr>
                        <m:nor/>
                      </m:rPr>
                      <a:rPr lang="en-US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)⇔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𝔹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i="1" dirty="0"/>
              </a:p>
              <a:p>
                <a:pPr marL="76200" indent="0"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Szöveg helye 2">
                <a:extLst>
                  <a:ext uri="{FF2B5EF4-FFF2-40B4-BE49-F238E27FC236}">
                    <a16:creationId xmlns:a16="http://schemas.microsoft.com/office/drawing/2014/main" id="{38662F63-AF9B-4F8D-8FDD-B542AE75BD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5384668-4B4A-4749-A626-367B26966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6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F4D34F-0980-4819-98EF-35EBADF3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Gyakorlati</a:t>
            </a:r>
            <a:r>
              <a:rPr lang="en-GB" dirty="0"/>
              <a:t> </a:t>
            </a:r>
            <a:r>
              <a:rPr lang="en-GB" dirty="0" err="1"/>
              <a:t>eredmények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3E4C214-2840-4C01-87D5-24110E858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Gráfok</a:t>
            </a:r>
            <a:r>
              <a:rPr lang="en-GB" dirty="0"/>
              <a:t> </a:t>
            </a:r>
            <a:r>
              <a:rPr lang="en-GB" dirty="0" err="1"/>
              <a:t>generálása</a:t>
            </a:r>
            <a:endParaRPr lang="en-GB" dirty="0"/>
          </a:p>
          <a:p>
            <a:r>
              <a:rPr lang="en-GB" dirty="0" err="1"/>
              <a:t>Kvadratikus</a:t>
            </a:r>
            <a:r>
              <a:rPr lang="en-GB" dirty="0"/>
              <a:t> </a:t>
            </a:r>
            <a:r>
              <a:rPr lang="en-GB" dirty="0" err="1"/>
              <a:t>programok</a:t>
            </a:r>
            <a:r>
              <a:rPr lang="en-GB" dirty="0"/>
              <a:t> </a:t>
            </a:r>
            <a:r>
              <a:rPr lang="en-GB" dirty="0" err="1"/>
              <a:t>felírása</a:t>
            </a:r>
            <a:endParaRPr lang="en-GB" dirty="0"/>
          </a:p>
          <a:p>
            <a:r>
              <a:rPr lang="en-GB" dirty="0" err="1"/>
              <a:t>Megoldó</a:t>
            </a:r>
            <a:r>
              <a:rPr lang="en-GB" dirty="0"/>
              <a:t> </a:t>
            </a:r>
            <a:r>
              <a:rPr lang="en-GB" dirty="0" err="1"/>
              <a:t>alkalmazása</a:t>
            </a:r>
            <a:endParaRPr lang="en-GB" dirty="0"/>
          </a:p>
          <a:p>
            <a:pPr lvl="1"/>
            <a:r>
              <a:rPr lang="en-GB" dirty="0"/>
              <a:t>D-Wave Ocean tools</a:t>
            </a:r>
          </a:p>
          <a:p>
            <a:pPr lvl="1"/>
            <a:r>
              <a:rPr lang="en-GB" dirty="0" err="1"/>
              <a:t>Gurobi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A2641DB-4504-467C-A265-ABF0CC0B16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60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478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Maximális</a:t>
            </a:r>
            <a:r>
              <a:rPr lang="en-GB" dirty="0"/>
              <a:t> </a:t>
            </a:r>
            <a:r>
              <a:rPr lang="en-GB" dirty="0" err="1"/>
              <a:t>vágás</a:t>
            </a:r>
            <a:r>
              <a:rPr lang="en-GB" dirty="0"/>
              <a:t> - </a:t>
            </a:r>
            <a:r>
              <a:rPr lang="en-GB" dirty="0" err="1"/>
              <a:t>futásidők</a:t>
            </a: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1798267-241A-4461-932E-075A22848B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101058"/>
              </p:ext>
            </p:extLst>
          </p:nvPr>
        </p:nvGraphicFramePr>
        <p:xfrm>
          <a:off x="119062" y="621926"/>
          <a:ext cx="8834022" cy="4127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8670937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3886</TotalTime>
  <Words>2196</Words>
  <Application>Microsoft Office PowerPoint</Application>
  <PresentationFormat>Diavetítés a képernyőre (16:9 oldalarány)</PresentationFormat>
  <Paragraphs>518</Paragraphs>
  <Slides>58</Slides>
  <Notes>46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58</vt:i4>
      </vt:variant>
    </vt:vector>
  </HeadingPairs>
  <TitlesOfParts>
    <vt:vector size="67" baseType="lpstr">
      <vt:lpstr>Hack</vt:lpstr>
      <vt:lpstr>Roboto Slab</vt:lpstr>
      <vt:lpstr>Wingdings</vt:lpstr>
      <vt:lpstr>Source Sans Pro</vt:lpstr>
      <vt:lpstr>Montserrat</vt:lpstr>
      <vt:lpstr>Calibri</vt:lpstr>
      <vt:lpstr>Cambria Math</vt:lpstr>
      <vt:lpstr>Arial</vt:lpstr>
      <vt:lpstr>Cordelia template</vt:lpstr>
      <vt:lpstr>Kvadratikus optimalizálás kvantum alapú számítógéppel</vt:lpstr>
      <vt:lpstr>Optimalizációs technikák</vt:lpstr>
      <vt:lpstr>Vizsgált problémák</vt:lpstr>
      <vt:lpstr>Maximális K-vágás (one-hot)</vt:lpstr>
      <vt:lpstr>Maximális K-vágás (bináris)</vt:lpstr>
      <vt:lpstr>A két felírás összehasonlítása</vt:lpstr>
      <vt:lpstr>Logikai kapuk megvalósítása</vt:lpstr>
      <vt:lpstr>Gyakorlati eredmények</vt:lpstr>
      <vt:lpstr>Maximális vágás - futásidők</vt:lpstr>
      <vt:lpstr>Maximális K-vágás - futásidők</vt:lpstr>
      <vt:lpstr>Maximális K-vágás - approximációk</vt:lpstr>
      <vt:lpstr>Összefoglalás</vt:lpstr>
      <vt:lpstr>Tervek</vt:lpstr>
      <vt:lpstr>Köszönöm a figyelmet!</vt:lpstr>
      <vt:lpstr>Kérdések</vt:lpstr>
      <vt:lpstr>Kérdések</vt:lpstr>
      <vt:lpstr>PowerPoint-bemutató</vt:lpstr>
      <vt:lpstr>Technológiák</vt:lpstr>
      <vt:lpstr>Vizsgált problémák</vt:lpstr>
      <vt:lpstr>Credits</vt:lpstr>
      <vt:lpstr>This is a slide title</vt:lpstr>
      <vt:lpstr>Instructions for use</vt:lpstr>
      <vt:lpstr>Hello!</vt:lpstr>
      <vt:lpstr>1. Transition headline</vt:lpstr>
      <vt:lpstr>PowerPoint-bemutató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PowerPoint-bemutató</vt:lpstr>
      <vt:lpstr>Use charts to explain your ideas</vt:lpstr>
      <vt:lpstr>Or diagrams to explain complex ideas</vt:lpstr>
      <vt:lpstr>And tables to compare data</vt:lpstr>
      <vt:lpstr>Maps</vt:lpstr>
      <vt:lpstr>89,526,124</vt:lpstr>
      <vt:lpstr>Presentation design</vt:lpstr>
      <vt:lpstr>89,526,124$</vt:lpstr>
      <vt:lpstr>Our process is easy</vt:lpstr>
      <vt:lpstr>Let’s review some concepts</vt:lpstr>
      <vt:lpstr>PowerPoint-bemutató</vt:lpstr>
      <vt:lpstr>PowerPoint-bemutató</vt:lpstr>
      <vt:lpstr>PowerPoint-bemutató</vt:lpstr>
      <vt:lpstr>PowerPoint-bemutató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PowerPoint-bemutató</vt:lpstr>
      <vt:lpstr>Diagrams and infographics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Közel optimális vágások keresése</dc:title>
  <cp:lastModifiedBy>Zalavári Márton</cp:lastModifiedBy>
  <cp:revision>21</cp:revision>
  <dcterms:modified xsi:type="dcterms:W3CDTF">2021-11-15T23:11:48Z</dcterms:modified>
</cp:coreProperties>
</file>